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5143500" cx="9144000"/>
  <p:notesSz cx="6858000" cy="9144000"/>
  <p:embeddedFontLst>
    <p:embeddedFont>
      <p:font typeface="Old Standard TT"/>
      <p:regular r:id="rId34"/>
      <p:bold r:id="rId35"/>
      <p: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OldStandardTT-bold.fntdata"/><Relationship Id="rId12" Type="http://schemas.openxmlformats.org/officeDocument/2006/relationships/slide" Target="slides/slide8.xml"/><Relationship Id="rId34" Type="http://schemas.openxmlformats.org/officeDocument/2006/relationships/font" Target="fonts/OldStandardTT-regular.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OldStandardTT-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How did you know it was the program ROM?  Process of elimination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30" name="Shape 1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Depending on how wide your hex editor is, you might have one row of tile addresses on more than one line, so that the line is wrapped.  In the picture at top right, every other row is actually a continuation of the first row of tiles, thus ignore it.</a:t>
            </a:r>
          </a:p>
          <a:p>
            <a:pPr lvl="0">
              <a:spcBef>
                <a:spcPts val="0"/>
              </a:spcBef>
              <a:buNone/>
            </a:pPr>
            <a:r>
              <a:t/>
            </a:r>
            <a:endParaRPr/>
          </a:p>
          <a:p>
            <a:pPr lvl="0">
              <a:spcBef>
                <a:spcPts val="0"/>
              </a:spcBef>
              <a:buNone/>
            </a:pPr>
            <a:r>
              <a:rPr lang="en"/>
              <a:t>The “50” parts, while not really part of the tile address, is still important.  We’ll discuss that later.</a:t>
            </a:r>
          </a:p>
          <a:p>
            <a:pPr lvl="0">
              <a:spcBef>
                <a:spcPts val="0"/>
              </a:spcBef>
              <a:buNone/>
            </a:pPr>
            <a:r>
              <a:t/>
            </a:r>
            <a:endParaRPr/>
          </a:p>
          <a:p>
            <a:pPr lvl="0">
              <a:spcBef>
                <a:spcPts val="0"/>
              </a:spcBef>
              <a:buNone/>
            </a:pPr>
            <a:r>
              <a:rPr lang="en"/>
              <a:t>Now that the extraneous data has been blacked out, take a look at how the tiles line up between the hex code, the snippet of the game background, and the tile file.</a:t>
            </a:r>
          </a:p>
          <a:p>
            <a:pPr lvl="0">
              <a:spcBef>
                <a:spcPts val="0"/>
              </a:spcBef>
              <a:buNone/>
            </a:pPr>
            <a:r>
              <a:t/>
            </a:r>
            <a:endParaRPr/>
          </a:p>
          <a:p>
            <a:pPr lvl="0" rtl="0">
              <a:spcBef>
                <a:spcPts val="0"/>
              </a:spcBef>
              <a:buNone/>
            </a:pPr>
            <a:r>
              <a:rPr lang="en"/>
              <a:t>And this tile arrangement is easy, because at least the word COMMUNITY is written straight across, even if it is split into the top half and bottom half.  The original arrangement of the Budweiser logo made next to no sense at all.  I’d imagine they were using some sort of Gray code to minimize the number of bits that had to be changed to load each sequential tile, but since MAME doesn’t run on hardware from the early ‘80s, we’re not concerned with squeezing out every last drop of performance from our graphics engine.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Think about this in terms of probability or from an entropy perspective.  The Zilog Z80 instruction set is comprised of a great many opcodes, making big chunks of code look random and uniform (as in a uniform distribution, where all byte values from 0 to 255 seem equally likely) to someone inspecting the machine code in a hex editor.  However, the background tiles will seem to take on much less of a uniform distribution, exhibiting tendencies to repeat the same or very similar numbers many times over.  You might also start to see some of the tile addresses called out from the tile viewer.  In fact, the “96” just a little bit down from the middle of the slide, in the first column of the 5th grouping of four, is the byte before the beginning of the tile map.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68" name="Shape 16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In this demo, we opened up tappg1 and navigated to address 0x2211 (relative to the file, not the program space) which is where the background tile order information begins.  We changed that byte in the hex editor (any value between 00 and FF will do), then saved it, and watched the ROM blow up because later on in some other program code, the checksum was calculated to be invalid.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4" name="Shape 17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81" name="Shape 18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Changing programmed checksum value won’t help because if you changed something in ROM 1 to alter its checksum, then you have to change its checksum in ROM 3 where the checksum code lives.  However, this in turn changes ROM 3’s checksum, which ends up creating a “chase your tail” kind of situation.</a:t>
            </a:r>
          </a:p>
          <a:p>
            <a:pPr lvl="0">
              <a:spcBef>
                <a:spcPts val="0"/>
              </a:spcBef>
              <a:buNone/>
            </a:pPr>
            <a:r>
              <a:t/>
            </a:r>
            <a:endParaRPr/>
          </a:p>
          <a:p>
            <a:pPr lvl="0">
              <a:spcBef>
                <a:spcPts val="0"/>
              </a:spcBef>
              <a:buNone/>
            </a:pPr>
            <a:r>
              <a:rPr lang="en"/>
              <a:t>Beyond these two solutions, people in class offered additional alternatives:</a:t>
            </a:r>
          </a:p>
          <a:p>
            <a:pPr lvl="0">
              <a:spcBef>
                <a:spcPts val="0"/>
              </a:spcBef>
              <a:buNone/>
            </a:pPr>
            <a:r>
              <a:rPr lang="en"/>
              <a:t>“1b.” Make a program to alter the checksum for you after you make breaking edits.</a:t>
            </a:r>
          </a:p>
          <a:p>
            <a:pPr lvl="0">
              <a:spcBef>
                <a:spcPts val="0"/>
              </a:spcBef>
              <a:buNone/>
            </a:pPr>
            <a:r>
              <a:rPr lang="en"/>
              <a:t>3. Jim recalled that older versions of MAME for Windows seemed to let you edit the checksum value without having to rewrite the ROM or use the debugger.  Then again, this recollection was about 15 or 16 years old.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88" name="Shape 1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0xBEEF is our hypothetical 16-bit memory address.  You can watch a whole range of memory addresses for reads/writes by increasing the middle value from 1 to a larger number.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98" name="Shape 19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In this demo, we opened up tappg3 to look for the string “ROM ERROR”.  Luckily it was there encoded in ASCII format.  It’s in the file at 0xDDF, which translates to 0xCDDF in the program space, thus we set a watchpoint at 0xCDDF because this piece of memory would be copied on-screen to be shown.  The first time the watchpoint is hit, we discover it’s in the midst of a loop where it’s adding up all the values of the ROM to calculate the checksum.  The second time this address is hit, it’s being used to throw up the message.  Instead of letting it get to the second time, let the loops run their course but put a breakpoint at 0xCD86.  This statement compares the value of a memory address storing the expected checksum to the accumulator, which will raise the (Z)ero flag if the two numbers are equal.  If the Z flag is not raised, it proceeds to continue along running instructions 0xCD89 through 0xCD8F in order to store the ROM’s index to a memory address so it can keep a list of which ROMs are bad.  Because we don’t have physical ROMs going bad, we can simply use the hex editor to replace all the instructions from 0xCD89 through 0xCD8F with 00s (NOPs) so that when it finds invalid checksums, it simply doesn’t act on that information.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2" name="Shape 202"/>
        <p:cNvGrpSpPr/>
        <p:nvPr/>
      </p:nvGrpSpPr>
      <p:grpSpPr>
        <a:xfrm>
          <a:off x="0" y="0"/>
          <a:ext cx="0" cy="0"/>
          <a:chOff x="0" y="0"/>
          <a:chExt cx="0" cy="0"/>
        </a:xfrm>
      </p:grpSpPr>
      <p:sp>
        <p:nvSpPr>
          <p:cNvPr id="203" name="Shape 203"/>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04" name="Shape 2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Little endian means the least significant byte of the two-byte number comes first when you look at it in the hex editor.</a:t>
            </a:r>
          </a:p>
          <a:p>
            <a:pPr lvl="0">
              <a:spcBef>
                <a:spcPts val="0"/>
              </a:spcBef>
              <a:buNone/>
            </a:pPr>
            <a:r>
              <a:t/>
            </a:r>
            <a:endParaRPr/>
          </a:p>
          <a:p>
            <a:pPr lvl="0">
              <a:spcBef>
                <a:spcPts val="0"/>
              </a:spcBef>
              <a:buNone/>
            </a:pPr>
            <a:r>
              <a:rPr lang="en"/>
              <a:t>Consider using flips to save on tiles.  Tapper doesn’t seem to do this very much.</a:t>
            </a:r>
          </a:p>
          <a:p>
            <a:pPr lvl="0">
              <a:spcBef>
                <a:spcPts val="0"/>
              </a:spcBef>
              <a:buNone/>
            </a:pPr>
            <a:r>
              <a:t/>
            </a:r>
            <a:endParaRPr/>
          </a:p>
          <a:p>
            <a:pPr lvl="0" rtl="0">
              <a:spcBef>
                <a:spcPts val="0"/>
              </a:spcBef>
              <a:buNone/>
            </a:pPr>
            <a:r>
              <a:rPr lang="en"/>
              <a:t>However, despite bits 15:14 weren’t seen to do anything to the graphics, it should be noted that the vast majority of tile addresses seem to have bit 14 set.  The earlier levels tend to use palette 1 throughout their screens, leading to the digit “5” before the tile address.  For example, the complete address for tile 0x1F would be 0x501F, or in little endian, 1F 50.  Later levels tend to use other palettes more extensively, so looking for these bits changing is a good visual cue for boundaries between screens.  Nevertheless, it might be worth investigating the hardware schematics or more documentation to see if bits 15 &amp; 14 are wired up to anything.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11" name="Shape 2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16" name="Shape 2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Top left: YY-CHR is a really popular tile editing tool that’s been around a long time and has a bunch of presets mostly for home console systems.  Note here how it’s not handling the Tapper background ROMs very well; it seems to be showing them backwards and with a horizontal offset of 4 pixels.  This makes it pretty darn difficult to use this tool for your editing purposes.</a:t>
            </a:r>
          </a:p>
          <a:p>
            <a:pPr lvl="0">
              <a:spcBef>
                <a:spcPts val="0"/>
              </a:spcBef>
              <a:buNone/>
            </a:pPr>
            <a:r>
              <a:t/>
            </a:r>
            <a:endParaRPr/>
          </a:p>
          <a:p>
            <a:pPr lvl="0">
              <a:spcBef>
                <a:spcPts val="0"/>
              </a:spcBef>
              <a:buNone/>
            </a:pPr>
            <a:r>
              <a:rPr lang="en"/>
              <a:t>Nevertheless, romhacking.net might have something for you; there are a bunch of decent utilities to check out anyway.  You can filter by console/system, your platform of choice (Win/Mac/Linux), level of difficulty for using the tool, etc.</a:t>
            </a:r>
          </a:p>
          <a:p>
            <a:pPr lvl="0">
              <a:spcBef>
                <a:spcPts val="0"/>
              </a:spcBef>
              <a:buNone/>
            </a:pPr>
            <a:r>
              <a:t/>
            </a:r>
            <a:endParaRPr/>
          </a:p>
          <a:p>
            <a:pPr lvl="0" rtl="0">
              <a:spcBef>
                <a:spcPts val="0"/>
              </a:spcBef>
              <a:buNone/>
            </a:pPr>
            <a:r>
              <a:rPr lang="en"/>
              <a:t>The top right is a snippet of code from the Python program I whipped up to take 256-color bitmap files, convert them into the 2-bit encoding required for the background ROMs, and then write them right into the ROM at the desired spot.  Someday this will make it up on romhacking.net too, but I’d like to give it a GUI before getting serious with it.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25" name="Shape 22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In this walkthrough, I showed the code for my Python program in its entirety and explained how it works.  It takes a tile file, a color file, and a bitmap file.  The tile file describes the address in the background ROM where the corresponding 8x8 section of the bitmap file should go.  A blank address indicates to the program not to write that part of the bitmap anywhere.  The color file maps each color in the bitmap image to the particular “minor palette” and color offset that it corresponds to in order to make the desired graphic.  I then took the virgin Tapper ROM set, unzipped it into the ROMs folder in MAME, and turned my Python program loose with another image to replace the big Budweiser logo in levels 1 &amp; 2.  It did this with ease, but because the tile map used for Budweiser is not the same tile map as my other logo requires, I then exited MAME and edited part of the tile map quickly by hand.  Upon rerunning MAME, it straightened out the new logo so it made sense.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31" name="Shape 2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38" name="Shape 23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Whatever you’re not going to use color-wise needs to be made transparent, especially if you want to put in a shape that is not rectangular.  If you are using a rectangular graphic and want all the colors in your graphic in the game, then you do not need to worry about using transparency.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45" name="Shape 2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If your image is wide, then consider the widest spot it can go in the game and how many pixels it needs to be to fit in the desired spot.  Then follow the steps as directed.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57" name="Shape 2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For the Community logo shown here, four colors is the number we picked in order to maximize use of the yellows and browns for the wheat plus the rounded rectangle box color while minimizing extraneous colors that wouldn’t belong to the palette we are targeting.  Not everything will come out perfect, most likely, so be prepared to retouch the colors in the image manually.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5" name="Shape 26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Remember you only have use of the 16 colors in one specific “major palette”, i.e. rows 0, 0x10, 0x20, or 0x30 as pictured above.  Recall that previously we described how the major palette gets set by bits 13:12 of the tile’s address in the game program ROM.  In the Tapper game, palette 1 gets used almost exclusively.</a:t>
            </a:r>
          </a:p>
          <a:p>
            <a:pPr lvl="0">
              <a:spcBef>
                <a:spcPts val="0"/>
              </a:spcBef>
              <a:buNone/>
            </a:pPr>
            <a:r>
              <a:t/>
            </a:r>
            <a:endParaRPr/>
          </a:p>
          <a:p>
            <a:pPr lvl="0">
              <a:spcBef>
                <a:spcPts val="0"/>
              </a:spcBef>
              <a:buNone/>
            </a:pPr>
            <a:r>
              <a:rPr lang="en"/>
              <a:t>You don’t necessarily have to make the image colors exactly the same as the palette colors if you’re using a tool that will map the color in the image to the desired color in the palette.  This is especially true with the tool I designed to import bitmaps right into the ROM.</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2" name="Shape 2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There are a variety of tools you can use.  You could use a hex editor and manually overwrite the necessary tiles.  The code snippet on the left comes from the tool I wrote that takes a 256-color bitmap and a couple different user-defined mappings.  The first map links each color in the bitmap to the desired palette color in the game.  The second map defines which 8x8 square of the image will be written to which tile address in the ROM.  As of this writing, it has not been made available anywhere yet, but once it gets cleaned up with better documentation and doesn’t require you to edit the source code to choose your input files, it will wind up on romhacking.net.</a:t>
            </a:r>
          </a:p>
          <a:p>
            <a:pPr lvl="0">
              <a:spcBef>
                <a:spcPts val="0"/>
              </a:spcBef>
              <a:buNone/>
            </a:pPr>
            <a:r>
              <a:t/>
            </a:r>
            <a:endParaRPr/>
          </a:p>
          <a:p>
            <a:pPr lvl="0">
              <a:spcBef>
                <a:spcPts val="0"/>
              </a:spcBef>
              <a:buNone/>
            </a:pPr>
            <a:r>
              <a:rPr lang="en"/>
              <a:t>Note the error in the command line output comes from some lines of comments that it doesn’t know how to parse, so it’s warning you it’s ignoring some input.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280" name="Shape 28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This might seem a little condescending, as it implies you can’t get very far without knowing programming.  Well, as a programmer, I can vouch that practicing that skill gives you intuition and the ability to make your own tools to make this process go much easier if you choose to go about doing it yourself.  Otherwise, you will find yourself leaning upon major crutches, suffering through documentation you can’t understand, finding tools that are either inflexible or have multiple ways to combine options you don’t understand, and/or waiting on others to give you answers before you can move on.  (All those things still happen to me anyway, but a little less so.)  Hopefully this presentation has facilitated hacking and decoding at least one more platform (namely the Midway MCR-III) for non-programmers.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4" name="Shape 284"/>
        <p:cNvGrpSpPr/>
        <p:nvPr/>
      </p:nvGrpSpPr>
      <p:grpSpPr>
        <a:xfrm>
          <a:off x="0" y="0"/>
          <a:ext cx="0" cy="0"/>
          <a:chOff x="0" y="0"/>
          <a:chExt cx="0" cy="0"/>
        </a:xfrm>
      </p:grpSpPr>
      <p:sp>
        <p:nvSpPr>
          <p:cNvPr id="285" name="Shape 2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6" name="Shape 28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72" name="Shape 7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78" name="Shape 7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Hexplorer for Windows is nice for reasons you will see later. (Hint: If you don’t get it, it’s that the Matrix-style color scheme lends well to pattern recognition.)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85" name="Shape 8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3. Why use the command line?  If there’s an invalid checksum with your ROM compared to what MAME thinks is right, this will let you get around that.  When you load the ROM through the menu with plain Jane MAME, it will stop on its own ROM checksum mismatch, considering it a fatal error, and won’t let you run your creation.</a:t>
            </a:r>
          </a:p>
          <a:p>
            <a:pPr lvl="0">
              <a:spcBef>
                <a:spcPts val="0"/>
              </a:spcBef>
              <a:buNone/>
            </a:pPr>
            <a:r>
              <a:rPr lang="en"/>
              <a:t>-window makes MAME windowed rather than full-screen.  Otherwise you could not navigate to other applications without exiting the game.  However, the window is still usually very large.</a:t>
            </a:r>
          </a:p>
          <a:p>
            <a:pPr lvl="0">
              <a:spcBef>
                <a:spcPts val="0"/>
              </a:spcBef>
              <a:buNone/>
            </a:pPr>
            <a:r>
              <a:rPr lang="en"/>
              <a:t>-verbose spews lots of other information on the command-line window such as CRC checksums of the ROMs, input &amp; sound devices being loaded, status of initializing the ROMs, etc.</a:t>
            </a:r>
          </a:p>
          <a:p>
            <a:pPr lvl="0">
              <a:spcBef>
                <a:spcPts val="0"/>
              </a:spcBef>
              <a:buNone/>
            </a:pPr>
            <a:r>
              <a:rPr lang="en"/>
              <a:t>-debug launches the debugger.</a:t>
            </a:r>
          </a:p>
          <a:p>
            <a:pPr lvl="0">
              <a:spcBef>
                <a:spcPts val="0"/>
              </a:spcBef>
              <a:buNone/>
            </a:pPr>
            <a:r>
              <a:rPr lang="en"/>
              <a:t>-nomax makes the window the native size of the game, rather than the maximum size your monitor can fit.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94" name="Shape 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In this demo, we were looking at the tapbg0 and tapbg1 files in the hex editor.  I showed those in conjunction with the tile map and color palette to describe how I deduced the encoding scheme.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rPr lang="en"/>
              <a:t>Each tile offset is simply the tile address shifted up 4 bits.  Makes it easy to calculate!  Just stick a “0” on it in hex and you’ve got it.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16" name="Shape 11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0" y="100"/>
            <a:ext cx="9144000" cy="1711799"/>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cxnSp>
        <p:nvCxnSpPr>
          <p:cNvPr id="11" name="Shape 11"/>
          <p:cNvCxnSpPr/>
          <p:nvPr/>
        </p:nvCxnSpPr>
        <p:spPr>
          <a:xfrm>
            <a:off x="641934" y="3597500"/>
            <a:ext cx="390299" cy="0"/>
          </a:xfrm>
          <a:prstGeom prst="straightConnector1">
            <a:avLst/>
          </a:prstGeom>
          <a:noFill/>
          <a:ln cap="flat" cmpd="sng" w="28575">
            <a:solidFill>
              <a:schemeClr val="accent1"/>
            </a:solidFill>
            <a:prstDash val="solid"/>
            <a:round/>
            <a:headEnd len="med" w="med" type="none"/>
            <a:tailEnd len="med" w="med" type="none"/>
          </a:ln>
        </p:spPr>
      </p:cxnSp>
      <p:sp>
        <p:nvSpPr>
          <p:cNvPr id="12" name="Shape 12"/>
          <p:cNvSpPr txBox="1"/>
          <p:nvPr>
            <p:ph type="ctrTitle"/>
          </p:nvPr>
        </p:nvSpPr>
        <p:spPr>
          <a:xfrm>
            <a:off x="512700" y="1893300"/>
            <a:ext cx="8118599" cy="1522800"/>
          </a:xfrm>
          <a:prstGeom prst="rect">
            <a:avLst/>
          </a:prstGeom>
        </p:spPr>
        <p:txBody>
          <a:bodyPr anchorCtr="0" anchor="b" bIns="91425" lIns="91425" rIns="91425" tIns="91425"/>
          <a:lstStyle>
            <a:lvl1pPr lvl="0">
              <a:spcBef>
                <a:spcPts val="0"/>
              </a:spcBef>
              <a:buClr>
                <a:schemeClr val="accent1"/>
              </a:buClr>
              <a:buSzPct val="100000"/>
              <a:defRPr sz="4200">
                <a:solidFill>
                  <a:schemeClr val="accent1"/>
                </a:solidFill>
              </a:defRPr>
            </a:lvl1pPr>
            <a:lvl2pPr lvl="1">
              <a:spcBef>
                <a:spcPts val="0"/>
              </a:spcBef>
              <a:buClr>
                <a:schemeClr val="accent1"/>
              </a:buClr>
              <a:buSzPct val="100000"/>
              <a:defRPr sz="4200">
                <a:solidFill>
                  <a:schemeClr val="accent1"/>
                </a:solidFill>
              </a:defRPr>
            </a:lvl2pPr>
            <a:lvl3pPr lvl="2">
              <a:spcBef>
                <a:spcPts val="0"/>
              </a:spcBef>
              <a:buClr>
                <a:schemeClr val="accent1"/>
              </a:buClr>
              <a:buSzPct val="100000"/>
              <a:defRPr sz="4200">
                <a:solidFill>
                  <a:schemeClr val="accent1"/>
                </a:solidFill>
              </a:defRPr>
            </a:lvl3pPr>
            <a:lvl4pPr lvl="3">
              <a:spcBef>
                <a:spcPts val="0"/>
              </a:spcBef>
              <a:buClr>
                <a:schemeClr val="accent1"/>
              </a:buClr>
              <a:buSzPct val="100000"/>
              <a:defRPr sz="4200">
                <a:solidFill>
                  <a:schemeClr val="accent1"/>
                </a:solidFill>
              </a:defRPr>
            </a:lvl4pPr>
            <a:lvl5pPr lvl="4">
              <a:spcBef>
                <a:spcPts val="0"/>
              </a:spcBef>
              <a:buClr>
                <a:schemeClr val="accent1"/>
              </a:buClr>
              <a:buSzPct val="100000"/>
              <a:defRPr sz="4200">
                <a:solidFill>
                  <a:schemeClr val="accent1"/>
                </a:solidFill>
              </a:defRPr>
            </a:lvl5pPr>
            <a:lvl6pPr lvl="5">
              <a:spcBef>
                <a:spcPts val="0"/>
              </a:spcBef>
              <a:buClr>
                <a:schemeClr val="accent1"/>
              </a:buClr>
              <a:buSzPct val="100000"/>
              <a:defRPr sz="4200">
                <a:solidFill>
                  <a:schemeClr val="accent1"/>
                </a:solidFill>
              </a:defRPr>
            </a:lvl6pPr>
            <a:lvl7pPr lvl="6">
              <a:spcBef>
                <a:spcPts val="0"/>
              </a:spcBef>
              <a:buClr>
                <a:schemeClr val="accent1"/>
              </a:buClr>
              <a:buSzPct val="100000"/>
              <a:defRPr sz="4200">
                <a:solidFill>
                  <a:schemeClr val="accent1"/>
                </a:solidFill>
              </a:defRPr>
            </a:lvl7pPr>
            <a:lvl8pPr lvl="7">
              <a:spcBef>
                <a:spcPts val="0"/>
              </a:spcBef>
              <a:buClr>
                <a:schemeClr val="accent1"/>
              </a:buClr>
              <a:buSzPct val="100000"/>
              <a:defRPr sz="4200">
                <a:solidFill>
                  <a:schemeClr val="accent1"/>
                </a:solidFill>
              </a:defRPr>
            </a:lvl8pPr>
            <a:lvl9pPr lvl="8">
              <a:spcBef>
                <a:spcPts val="0"/>
              </a:spcBef>
              <a:buClr>
                <a:schemeClr val="accent1"/>
              </a:buClr>
              <a:buSzPct val="100000"/>
              <a:defRPr sz="4200">
                <a:solidFill>
                  <a:schemeClr val="accent1"/>
                </a:solidFill>
              </a:defRPr>
            </a:lvl9pPr>
          </a:lstStyle>
          <a:p/>
        </p:txBody>
      </p:sp>
      <p:sp>
        <p:nvSpPr>
          <p:cNvPr id="13" name="Shape 13"/>
          <p:cNvSpPr txBox="1"/>
          <p:nvPr>
            <p:ph idx="1" type="subTitle"/>
          </p:nvPr>
        </p:nvSpPr>
        <p:spPr>
          <a:xfrm>
            <a:off x="512700" y="3840639"/>
            <a:ext cx="8118599" cy="787499"/>
          </a:xfrm>
          <a:prstGeom prst="rect">
            <a:avLst/>
          </a:prstGeom>
        </p:spPr>
        <p:txBody>
          <a:bodyPr anchorCtr="0" anchor="t" bIns="91425" lIns="91425" rIns="91425" tIns="91425"/>
          <a:lstStyle>
            <a:lvl1pPr lvl="0">
              <a:lnSpc>
                <a:spcPct val="100000"/>
              </a:lnSpc>
              <a:spcBef>
                <a:spcPts val="0"/>
              </a:spcBef>
              <a:spcAft>
                <a:spcPts val="0"/>
              </a:spcAft>
              <a:buClr>
                <a:schemeClr val="accent2"/>
              </a:buClr>
              <a:buSzPct val="100000"/>
              <a:buNone/>
              <a:defRPr sz="2400">
                <a:solidFill>
                  <a:schemeClr val="accent2"/>
                </a:solidFill>
              </a:defRPr>
            </a:lvl1pPr>
            <a:lvl2pPr lvl="1">
              <a:lnSpc>
                <a:spcPct val="100000"/>
              </a:lnSpc>
              <a:spcBef>
                <a:spcPts val="0"/>
              </a:spcBef>
              <a:spcAft>
                <a:spcPts val="0"/>
              </a:spcAft>
              <a:buClr>
                <a:schemeClr val="accent2"/>
              </a:buClr>
              <a:buSzPct val="100000"/>
              <a:buNone/>
              <a:defRPr sz="2400">
                <a:solidFill>
                  <a:schemeClr val="accent2"/>
                </a:solidFill>
              </a:defRPr>
            </a:lvl2pPr>
            <a:lvl3pPr lvl="2">
              <a:lnSpc>
                <a:spcPct val="100000"/>
              </a:lnSpc>
              <a:spcBef>
                <a:spcPts val="0"/>
              </a:spcBef>
              <a:spcAft>
                <a:spcPts val="0"/>
              </a:spcAft>
              <a:buClr>
                <a:schemeClr val="accent2"/>
              </a:buClr>
              <a:buSzPct val="100000"/>
              <a:buNone/>
              <a:defRPr sz="2400">
                <a:solidFill>
                  <a:schemeClr val="accent2"/>
                </a:solidFill>
              </a:defRPr>
            </a:lvl3pPr>
            <a:lvl4pPr lvl="3">
              <a:lnSpc>
                <a:spcPct val="100000"/>
              </a:lnSpc>
              <a:spcBef>
                <a:spcPts val="0"/>
              </a:spcBef>
              <a:spcAft>
                <a:spcPts val="0"/>
              </a:spcAft>
              <a:buClr>
                <a:schemeClr val="accent2"/>
              </a:buClr>
              <a:buSzPct val="100000"/>
              <a:buNone/>
              <a:defRPr sz="2400">
                <a:solidFill>
                  <a:schemeClr val="accent2"/>
                </a:solidFill>
              </a:defRPr>
            </a:lvl4pPr>
            <a:lvl5pPr lvl="4">
              <a:lnSpc>
                <a:spcPct val="100000"/>
              </a:lnSpc>
              <a:spcBef>
                <a:spcPts val="0"/>
              </a:spcBef>
              <a:spcAft>
                <a:spcPts val="0"/>
              </a:spcAft>
              <a:buClr>
                <a:schemeClr val="accent2"/>
              </a:buClr>
              <a:buSzPct val="100000"/>
              <a:buNone/>
              <a:defRPr sz="2400">
                <a:solidFill>
                  <a:schemeClr val="accent2"/>
                </a:solidFill>
              </a:defRPr>
            </a:lvl5pPr>
            <a:lvl6pPr lvl="5">
              <a:lnSpc>
                <a:spcPct val="100000"/>
              </a:lnSpc>
              <a:spcBef>
                <a:spcPts val="0"/>
              </a:spcBef>
              <a:spcAft>
                <a:spcPts val="0"/>
              </a:spcAft>
              <a:buClr>
                <a:schemeClr val="accent2"/>
              </a:buClr>
              <a:buSzPct val="100000"/>
              <a:buNone/>
              <a:defRPr sz="2400">
                <a:solidFill>
                  <a:schemeClr val="accent2"/>
                </a:solidFill>
              </a:defRPr>
            </a:lvl6pPr>
            <a:lvl7pPr lvl="6">
              <a:lnSpc>
                <a:spcPct val="100000"/>
              </a:lnSpc>
              <a:spcBef>
                <a:spcPts val="0"/>
              </a:spcBef>
              <a:spcAft>
                <a:spcPts val="0"/>
              </a:spcAft>
              <a:buClr>
                <a:schemeClr val="accent2"/>
              </a:buClr>
              <a:buSzPct val="100000"/>
              <a:buNone/>
              <a:defRPr sz="2400">
                <a:solidFill>
                  <a:schemeClr val="accent2"/>
                </a:solidFill>
              </a:defRPr>
            </a:lvl7pPr>
            <a:lvl8pPr lvl="7">
              <a:lnSpc>
                <a:spcPct val="100000"/>
              </a:lnSpc>
              <a:spcBef>
                <a:spcPts val="0"/>
              </a:spcBef>
              <a:spcAft>
                <a:spcPts val="0"/>
              </a:spcAft>
              <a:buClr>
                <a:schemeClr val="accent2"/>
              </a:buClr>
              <a:buSzPct val="100000"/>
              <a:buNone/>
              <a:defRPr sz="2400">
                <a:solidFill>
                  <a:schemeClr val="accent2"/>
                </a:solidFill>
              </a:defRPr>
            </a:lvl8pPr>
            <a:lvl9pPr lvl="8">
              <a:lnSpc>
                <a:spcPct val="100000"/>
              </a:lnSpc>
              <a:spcBef>
                <a:spcPts val="0"/>
              </a:spcBef>
              <a:spcAft>
                <a:spcPts val="0"/>
              </a:spcAft>
              <a:buClr>
                <a:schemeClr val="accent2"/>
              </a:buClr>
              <a:buSzPct val="100000"/>
              <a:buNone/>
              <a:defRPr sz="2400">
                <a:solidFill>
                  <a:schemeClr val="accent2"/>
                </a:solidFill>
              </a:defRPr>
            </a:lvl9pPr>
          </a:lstStyle>
          <a:p/>
        </p:txBody>
      </p:sp>
      <p:sp>
        <p:nvSpPr>
          <p:cNvPr id="14" name="Shape 14"/>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9" name="Shape 49"/>
        <p:cNvGrpSpPr/>
        <p:nvPr/>
      </p:nvGrpSpPr>
      <p:grpSpPr>
        <a:xfrm>
          <a:off x="0" y="0"/>
          <a:ext cx="0" cy="0"/>
          <a:chOff x="0" y="0"/>
          <a:chExt cx="0" cy="0"/>
        </a:xfrm>
      </p:grpSpPr>
      <p:sp>
        <p:nvSpPr>
          <p:cNvPr id="50" name="Shape 50"/>
          <p:cNvSpPr txBox="1"/>
          <p:nvPr>
            <p:ph type="title"/>
          </p:nvPr>
        </p:nvSpPr>
        <p:spPr>
          <a:xfrm>
            <a:off x="311700" y="1039650"/>
            <a:ext cx="8520599" cy="2106299"/>
          </a:xfrm>
          <a:prstGeom prst="rect">
            <a:avLst/>
          </a:prstGeom>
        </p:spPr>
        <p:txBody>
          <a:bodyPr anchorCtr="0" anchor="b"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228425"/>
            <a:ext cx="8520599"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5" name="Shape 15"/>
        <p:cNvGrpSpPr/>
        <p:nvPr/>
      </p:nvGrpSpPr>
      <p:grpSpPr>
        <a:xfrm>
          <a:off x="0" y="0"/>
          <a:ext cx="0" cy="0"/>
          <a:chOff x="0" y="0"/>
          <a:chExt cx="0" cy="0"/>
        </a:xfrm>
      </p:grpSpPr>
      <p:cxnSp>
        <p:nvCxnSpPr>
          <p:cNvPr id="16" name="Shape 16"/>
          <p:cNvCxnSpPr/>
          <p:nvPr/>
        </p:nvCxnSpPr>
        <p:spPr>
          <a:xfrm>
            <a:off x="641934" y="3597500"/>
            <a:ext cx="390299" cy="0"/>
          </a:xfrm>
          <a:prstGeom prst="straightConnector1">
            <a:avLst/>
          </a:prstGeom>
          <a:noFill/>
          <a:ln cap="flat" cmpd="sng" w="28575">
            <a:solidFill>
              <a:schemeClr val="lt2"/>
            </a:solidFill>
            <a:prstDash val="solid"/>
            <a:round/>
            <a:headEnd len="med" w="med" type="none"/>
            <a:tailEnd len="med" w="med" type="none"/>
          </a:ln>
        </p:spPr>
      </p:cxnSp>
      <p:sp>
        <p:nvSpPr>
          <p:cNvPr id="17" name="Shape 17"/>
          <p:cNvSpPr txBox="1"/>
          <p:nvPr>
            <p:ph type="title"/>
          </p:nvPr>
        </p:nvSpPr>
        <p:spPr>
          <a:xfrm>
            <a:off x="512700" y="1893300"/>
            <a:ext cx="8118599" cy="1522800"/>
          </a:xfrm>
          <a:prstGeom prst="rect">
            <a:avLst/>
          </a:prstGeom>
        </p:spPr>
        <p:txBody>
          <a:bodyPr anchorCtr="0" anchor="b" bIns="91425" lIns="91425" rIns="91425" tIns="91425"/>
          <a:lstStyle>
            <a:lvl1pPr lvl="0">
              <a:spcBef>
                <a:spcPts val="0"/>
              </a:spcBef>
              <a:buClr>
                <a:schemeClr val="accent1"/>
              </a:buClr>
              <a:buSzPct val="100000"/>
              <a:defRPr sz="6000">
                <a:solidFill>
                  <a:schemeClr val="accent1"/>
                </a:solidFill>
              </a:defRPr>
            </a:lvl1pPr>
            <a:lvl2pPr lvl="1">
              <a:spcBef>
                <a:spcPts val="0"/>
              </a:spcBef>
              <a:buClr>
                <a:schemeClr val="accent1"/>
              </a:buClr>
              <a:buSzPct val="100000"/>
              <a:defRPr sz="6000">
                <a:solidFill>
                  <a:schemeClr val="accent1"/>
                </a:solidFill>
              </a:defRPr>
            </a:lvl2pPr>
            <a:lvl3pPr lvl="2">
              <a:spcBef>
                <a:spcPts val="0"/>
              </a:spcBef>
              <a:buClr>
                <a:schemeClr val="accent1"/>
              </a:buClr>
              <a:buSzPct val="100000"/>
              <a:defRPr sz="6000">
                <a:solidFill>
                  <a:schemeClr val="accent1"/>
                </a:solidFill>
              </a:defRPr>
            </a:lvl3pPr>
            <a:lvl4pPr lvl="3">
              <a:spcBef>
                <a:spcPts val="0"/>
              </a:spcBef>
              <a:buClr>
                <a:schemeClr val="accent1"/>
              </a:buClr>
              <a:buSzPct val="100000"/>
              <a:defRPr sz="6000">
                <a:solidFill>
                  <a:schemeClr val="accent1"/>
                </a:solidFill>
              </a:defRPr>
            </a:lvl4pPr>
            <a:lvl5pPr lvl="4">
              <a:spcBef>
                <a:spcPts val="0"/>
              </a:spcBef>
              <a:buClr>
                <a:schemeClr val="accent1"/>
              </a:buClr>
              <a:buSzPct val="100000"/>
              <a:defRPr sz="6000">
                <a:solidFill>
                  <a:schemeClr val="accent1"/>
                </a:solidFill>
              </a:defRPr>
            </a:lvl5pPr>
            <a:lvl6pPr lvl="5">
              <a:spcBef>
                <a:spcPts val="0"/>
              </a:spcBef>
              <a:buClr>
                <a:schemeClr val="accent1"/>
              </a:buClr>
              <a:buSzPct val="100000"/>
              <a:defRPr sz="6000">
                <a:solidFill>
                  <a:schemeClr val="accent1"/>
                </a:solidFill>
              </a:defRPr>
            </a:lvl6pPr>
            <a:lvl7pPr lvl="6">
              <a:spcBef>
                <a:spcPts val="0"/>
              </a:spcBef>
              <a:buClr>
                <a:schemeClr val="accent1"/>
              </a:buClr>
              <a:buSzPct val="100000"/>
              <a:defRPr sz="6000">
                <a:solidFill>
                  <a:schemeClr val="accent1"/>
                </a:solidFill>
              </a:defRPr>
            </a:lvl7pPr>
            <a:lvl8pPr lvl="7">
              <a:spcBef>
                <a:spcPts val="0"/>
              </a:spcBef>
              <a:buClr>
                <a:schemeClr val="accent1"/>
              </a:buClr>
              <a:buSzPct val="100000"/>
              <a:defRPr sz="6000">
                <a:solidFill>
                  <a:schemeClr val="accent1"/>
                </a:solidFill>
              </a:defRPr>
            </a:lvl8pPr>
            <a:lvl9pPr lvl="8">
              <a:spcBef>
                <a:spcPts val="0"/>
              </a:spcBef>
              <a:buClr>
                <a:schemeClr val="accent1"/>
              </a:buClr>
              <a:buSzPct val="100000"/>
              <a:defRPr sz="6000">
                <a:solidFill>
                  <a:schemeClr val="accent1"/>
                </a:solidFill>
              </a:defRPr>
            </a:lvl9pPr>
          </a:lstStyle>
          <a:p/>
        </p:txBody>
      </p:sp>
      <p:sp>
        <p:nvSpPr>
          <p:cNvPr id="18" name="Shape 1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9" name="Shape 19"/>
        <p:cNvGrpSpPr/>
        <p:nvPr/>
      </p:nvGrpSpPr>
      <p:grpSpPr>
        <a:xfrm>
          <a:off x="0" y="0"/>
          <a:ext cx="0" cy="0"/>
          <a:chOff x="0" y="0"/>
          <a:chExt cx="0" cy="0"/>
        </a:xfrm>
      </p:grpSpPr>
      <p:sp>
        <p:nvSpPr>
          <p:cNvPr id="20" name="Shape 20"/>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1" name="Shape 21"/>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71600"/>
            <a:ext cx="8520599" cy="339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311700" y="1171675"/>
            <a:ext cx="3999899" cy="3397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2" type="body"/>
          </p:nvPr>
        </p:nvSpPr>
        <p:spPr>
          <a:xfrm>
            <a:off x="4832400" y="1171675"/>
            <a:ext cx="3999899" cy="3397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8" name="Shape 2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2" name="Shape 32"/>
        <p:cNvGrpSpPr/>
        <p:nvPr/>
      </p:nvGrpSpPr>
      <p:grpSpPr>
        <a:xfrm>
          <a:off x="0" y="0"/>
          <a:ext cx="0" cy="0"/>
          <a:chOff x="0" y="0"/>
          <a:chExt cx="0" cy="0"/>
        </a:xfrm>
      </p:grpSpPr>
      <p:sp>
        <p:nvSpPr>
          <p:cNvPr id="33" name="Shape 33"/>
          <p:cNvSpPr txBox="1"/>
          <p:nvPr>
            <p:ph type="title"/>
          </p:nvPr>
        </p:nvSpPr>
        <p:spPr>
          <a:xfrm>
            <a:off x="311700" y="555600"/>
            <a:ext cx="2807999" cy="755699"/>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4" name="Shape 34"/>
          <p:cNvSpPr txBox="1"/>
          <p:nvPr>
            <p:ph idx="1" type="body"/>
          </p:nvPr>
        </p:nvSpPr>
        <p:spPr>
          <a:xfrm>
            <a:off x="311700" y="1389600"/>
            <a:ext cx="2807999"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6" name="Shape 36"/>
        <p:cNvGrpSpPr/>
        <p:nvPr/>
      </p:nvGrpSpPr>
      <p:grpSpPr>
        <a:xfrm>
          <a:off x="0" y="0"/>
          <a:ext cx="0" cy="0"/>
          <a:chOff x="0" y="0"/>
          <a:chExt cx="0" cy="0"/>
        </a:xfrm>
      </p:grpSpPr>
      <p:sp>
        <p:nvSpPr>
          <p:cNvPr id="37" name="Shape 37"/>
          <p:cNvSpPr txBox="1"/>
          <p:nvPr>
            <p:ph type="title"/>
          </p:nvPr>
        </p:nvSpPr>
        <p:spPr>
          <a:xfrm>
            <a:off x="490250" y="526350"/>
            <a:ext cx="5604000" cy="4090800"/>
          </a:xfrm>
          <a:prstGeom prst="rect">
            <a:avLst/>
          </a:prstGeom>
        </p:spPr>
        <p:txBody>
          <a:bodyPr anchorCtr="0" anchor="ctr" bIns="91425" lIns="91425" rIns="91425" tIns="91425"/>
          <a:lstStyle>
            <a:lvl1pPr lvl="0">
              <a:spcBef>
                <a:spcPts val="0"/>
              </a:spcBef>
              <a:buClr>
                <a:schemeClr val="accent1"/>
              </a:buClr>
              <a:buSzPct val="100000"/>
              <a:defRPr sz="5400">
                <a:solidFill>
                  <a:schemeClr val="accent1"/>
                </a:solidFill>
              </a:defRPr>
            </a:lvl1pPr>
            <a:lvl2pPr lvl="1">
              <a:spcBef>
                <a:spcPts val="0"/>
              </a:spcBef>
              <a:buClr>
                <a:schemeClr val="accent1"/>
              </a:buClr>
              <a:buSzPct val="100000"/>
              <a:defRPr sz="5400">
                <a:solidFill>
                  <a:schemeClr val="accent1"/>
                </a:solidFill>
              </a:defRPr>
            </a:lvl2pPr>
            <a:lvl3pPr lvl="2">
              <a:spcBef>
                <a:spcPts val="0"/>
              </a:spcBef>
              <a:buClr>
                <a:schemeClr val="accent1"/>
              </a:buClr>
              <a:buSzPct val="100000"/>
              <a:defRPr sz="5400">
                <a:solidFill>
                  <a:schemeClr val="accent1"/>
                </a:solidFill>
              </a:defRPr>
            </a:lvl3pPr>
            <a:lvl4pPr lvl="3">
              <a:spcBef>
                <a:spcPts val="0"/>
              </a:spcBef>
              <a:buClr>
                <a:schemeClr val="accent1"/>
              </a:buClr>
              <a:buSzPct val="100000"/>
              <a:defRPr sz="5400">
                <a:solidFill>
                  <a:schemeClr val="accent1"/>
                </a:solidFill>
              </a:defRPr>
            </a:lvl4pPr>
            <a:lvl5pPr lvl="4">
              <a:spcBef>
                <a:spcPts val="0"/>
              </a:spcBef>
              <a:buClr>
                <a:schemeClr val="accent1"/>
              </a:buClr>
              <a:buSzPct val="100000"/>
              <a:defRPr sz="5400">
                <a:solidFill>
                  <a:schemeClr val="accent1"/>
                </a:solidFill>
              </a:defRPr>
            </a:lvl5pPr>
            <a:lvl6pPr lvl="5">
              <a:spcBef>
                <a:spcPts val="0"/>
              </a:spcBef>
              <a:buClr>
                <a:schemeClr val="accent1"/>
              </a:buClr>
              <a:buSzPct val="100000"/>
              <a:defRPr sz="5400">
                <a:solidFill>
                  <a:schemeClr val="accent1"/>
                </a:solidFill>
              </a:defRPr>
            </a:lvl6pPr>
            <a:lvl7pPr lvl="6">
              <a:spcBef>
                <a:spcPts val="0"/>
              </a:spcBef>
              <a:buClr>
                <a:schemeClr val="accent1"/>
              </a:buClr>
              <a:buSzPct val="100000"/>
              <a:defRPr sz="5400">
                <a:solidFill>
                  <a:schemeClr val="accent1"/>
                </a:solidFill>
              </a:defRPr>
            </a:lvl7pPr>
            <a:lvl8pPr lvl="7">
              <a:spcBef>
                <a:spcPts val="0"/>
              </a:spcBef>
              <a:buClr>
                <a:schemeClr val="accent1"/>
              </a:buClr>
              <a:buSzPct val="100000"/>
              <a:defRPr sz="5400">
                <a:solidFill>
                  <a:schemeClr val="accent1"/>
                </a:solidFill>
              </a:defRPr>
            </a:lvl8pPr>
            <a:lvl9pPr lvl="8">
              <a:spcBef>
                <a:spcPts val="0"/>
              </a:spcBef>
              <a:buClr>
                <a:schemeClr val="accent1"/>
              </a:buClr>
              <a:buSzPct val="100000"/>
              <a:defRPr sz="5400">
                <a:solidFill>
                  <a:schemeClr val="accent1"/>
                </a:solidFill>
              </a:defRPr>
            </a:lvl9pPr>
          </a:lstStyle>
          <a:p/>
        </p:txBody>
      </p:sp>
      <p:sp>
        <p:nvSpPr>
          <p:cNvPr id="38" name="Shape 3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9" name="Shape 39"/>
        <p:cNvGrpSpPr/>
        <p:nvPr/>
      </p:nvGrpSpPr>
      <p:grpSpPr>
        <a:xfrm>
          <a:off x="0" y="0"/>
          <a:ext cx="0" cy="0"/>
          <a:chOff x="0" y="0"/>
          <a:chExt cx="0" cy="0"/>
        </a:xfrm>
      </p:grpSpPr>
      <p:sp>
        <p:nvSpPr>
          <p:cNvPr id="40" name="Shape 40"/>
          <p:cNvSpPr/>
          <p:nvPr/>
        </p:nvSpPr>
        <p:spPr>
          <a:xfrm>
            <a:off x="4572000" y="-25"/>
            <a:ext cx="4572000" cy="5143499"/>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1" name="Shape 41"/>
          <p:cNvCxnSpPr/>
          <p:nvPr/>
        </p:nvCxnSpPr>
        <p:spPr>
          <a:xfrm>
            <a:off x="5029675" y="4495500"/>
            <a:ext cx="686399" cy="0"/>
          </a:xfrm>
          <a:prstGeom prst="straightConnector1">
            <a:avLst/>
          </a:prstGeom>
          <a:noFill/>
          <a:ln cap="flat" cmpd="sng" w="19050">
            <a:solidFill>
              <a:schemeClr val="lt2"/>
            </a:solidFill>
            <a:prstDash val="solid"/>
            <a:round/>
            <a:headEnd len="med" w="med" type="none"/>
            <a:tailEnd len="med" w="med" type="none"/>
          </a:ln>
        </p:spPr>
      </p:cxnSp>
      <p:sp>
        <p:nvSpPr>
          <p:cNvPr id="42" name="Shape 42"/>
          <p:cNvSpPr txBox="1"/>
          <p:nvPr>
            <p:ph type="title"/>
          </p:nvPr>
        </p:nvSpPr>
        <p:spPr>
          <a:xfrm>
            <a:off x="265500" y="1382350"/>
            <a:ext cx="4045199" cy="1333200"/>
          </a:xfrm>
          <a:prstGeom prst="rect">
            <a:avLst/>
          </a:prstGeom>
        </p:spPr>
        <p:txBody>
          <a:bodyPr anchorCtr="0" anchor="b" bIns="91425" lIns="91425" rIns="91425" tIns="91425"/>
          <a:lstStyle>
            <a:lvl1pPr lvl="0" algn="ctr">
              <a:spcBef>
                <a:spcPts val="0"/>
              </a:spcBef>
              <a:buClr>
                <a:schemeClr val="lt2"/>
              </a:buClr>
              <a:buSzPct val="100000"/>
              <a:defRPr sz="4200">
                <a:solidFill>
                  <a:schemeClr val="lt2"/>
                </a:solidFill>
              </a:defRPr>
            </a:lvl1pPr>
            <a:lvl2pPr lvl="1" algn="ctr">
              <a:spcBef>
                <a:spcPts val="0"/>
              </a:spcBef>
              <a:buClr>
                <a:schemeClr val="lt2"/>
              </a:buClr>
              <a:buSzPct val="100000"/>
              <a:defRPr sz="4200">
                <a:solidFill>
                  <a:schemeClr val="lt2"/>
                </a:solidFill>
              </a:defRPr>
            </a:lvl2pPr>
            <a:lvl3pPr lvl="2" algn="ctr">
              <a:spcBef>
                <a:spcPts val="0"/>
              </a:spcBef>
              <a:buClr>
                <a:schemeClr val="lt2"/>
              </a:buClr>
              <a:buSzPct val="100000"/>
              <a:defRPr sz="4200">
                <a:solidFill>
                  <a:schemeClr val="lt2"/>
                </a:solidFill>
              </a:defRPr>
            </a:lvl3pPr>
            <a:lvl4pPr lvl="3" algn="ctr">
              <a:spcBef>
                <a:spcPts val="0"/>
              </a:spcBef>
              <a:buClr>
                <a:schemeClr val="lt2"/>
              </a:buClr>
              <a:buSzPct val="100000"/>
              <a:defRPr sz="4200">
                <a:solidFill>
                  <a:schemeClr val="lt2"/>
                </a:solidFill>
              </a:defRPr>
            </a:lvl4pPr>
            <a:lvl5pPr lvl="4" algn="ctr">
              <a:spcBef>
                <a:spcPts val="0"/>
              </a:spcBef>
              <a:buClr>
                <a:schemeClr val="lt2"/>
              </a:buClr>
              <a:buSzPct val="100000"/>
              <a:defRPr sz="4200">
                <a:solidFill>
                  <a:schemeClr val="lt2"/>
                </a:solidFill>
              </a:defRPr>
            </a:lvl5pPr>
            <a:lvl6pPr lvl="5" algn="ctr">
              <a:spcBef>
                <a:spcPts val="0"/>
              </a:spcBef>
              <a:buClr>
                <a:schemeClr val="lt2"/>
              </a:buClr>
              <a:buSzPct val="100000"/>
              <a:defRPr sz="4200">
                <a:solidFill>
                  <a:schemeClr val="lt2"/>
                </a:solidFill>
              </a:defRPr>
            </a:lvl6pPr>
            <a:lvl7pPr lvl="6" algn="ctr">
              <a:spcBef>
                <a:spcPts val="0"/>
              </a:spcBef>
              <a:buClr>
                <a:schemeClr val="lt2"/>
              </a:buClr>
              <a:buSzPct val="100000"/>
              <a:defRPr sz="4200">
                <a:solidFill>
                  <a:schemeClr val="lt2"/>
                </a:solidFill>
              </a:defRPr>
            </a:lvl7pPr>
            <a:lvl8pPr lvl="7" algn="ctr">
              <a:spcBef>
                <a:spcPts val="0"/>
              </a:spcBef>
              <a:buClr>
                <a:schemeClr val="lt2"/>
              </a:buClr>
              <a:buSzPct val="100000"/>
              <a:defRPr sz="4200">
                <a:solidFill>
                  <a:schemeClr val="lt2"/>
                </a:solidFill>
              </a:defRPr>
            </a:lvl8pPr>
            <a:lvl9pPr lvl="8" algn="ctr">
              <a:spcBef>
                <a:spcPts val="0"/>
              </a:spcBef>
              <a:buClr>
                <a:schemeClr val="lt2"/>
              </a:buClr>
              <a:buSzPct val="100000"/>
              <a:defRPr sz="4200">
                <a:solidFill>
                  <a:schemeClr val="lt2"/>
                </a:solidFill>
              </a:defRPr>
            </a:lvl9pPr>
          </a:lstStyle>
          <a:p/>
        </p:txBody>
      </p:sp>
      <p:sp>
        <p:nvSpPr>
          <p:cNvPr id="43" name="Shape 43"/>
          <p:cNvSpPr txBox="1"/>
          <p:nvPr>
            <p:ph idx="1" type="subTitle"/>
          </p:nvPr>
        </p:nvSpPr>
        <p:spPr>
          <a:xfrm>
            <a:off x="265500" y="2769000"/>
            <a:ext cx="4045199"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4" name="Shape 44"/>
          <p:cNvSpPr txBox="1"/>
          <p:nvPr>
            <p:ph idx="2" type="body"/>
          </p:nvPr>
        </p:nvSpPr>
        <p:spPr>
          <a:xfrm>
            <a:off x="4939500" y="724200"/>
            <a:ext cx="3837000" cy="3695099"/>
          </a:xfrm>
          <a:prstGeom prst="rect">
            <a:avLst/>
          </a:prstGeom>
        </p:spPr>
        <p:txBody>
          <a:bodyPr anchorCtr="0" anchor="ctr" bIns="91425" lIns="91425" rIns="91425" tIns="91425"/>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p:txBody>
      </p:sp>
      <p:sp>
        <p:nvSpPr>
          <p:cNvPr id="45" name="Shape 45"/>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8" name="Shape 4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accen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599" cy="613200"/>
          </a:xfrm>
          <a:prstGeom prst="rect">
            <a:avLst/>
          </a:prstGeom>
          <a:noFill/>
          <a:ln>
            <a:noFill/>
          </a:ln>
        </p:spPr>
        <p:txBody>
          <a:bodyPr anchorCtr="0" anchor="t" bIns="91425" lIns="91425" rIns="91425" tIns="91425"/>
          <a:lstStyle>
            <a:lvl1pPr lvl="0">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1pPr>
            <a:lvl2pPr lvl="1">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2pPr>
            <a:lvl3pPr lvl="2">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3pPr>
            <a:lvl4pPr lvl="3">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4pPr>
            <a:lvl5pPr lvl="4">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5pPr>
            <a:lvl6pPr lvl="5">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6pPr>
            <a:lvl7pPr lvl="6">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7pPr>
            <a:lvl8pPr lvl="7">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8pPr>
            <a:lvl9pPr lvl="8">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Shape 7"/>
          <p:cNvSpPr txBox="1"/>
          <p:nvPr>
            <p:ph idx="1" type="body"/>
          </p:nvPr>
        </p:nvSpPr>
        <p:spPr>
          <a:xfrm>
            <a:off x="311700" y="1171600"/>
            <a:ext cx="8520599" cy="3397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1"/>
              </a:buClr>
              <a:buSzPct val="100000"/>
              <a:buFont typeface="Old Standard TT"/>
              <a:defRPr sz="1800">
                <a:solidFill>
                  <a:schemeClr val="dk1"/>
                </a:solidFill>
                <a:latin typeface="Old Standard TT"/>
                <a:ea typeface="Old Standard TT"/>
                <a:cs typeface="Old Standard TT"/>
                <a:sym typeface="Old Standard TT"/>
              </a:defRPr>
            </a:lvl1pPr>
            <a:lvl2pPr lvl="1">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2pPr>
            <a:lvl3pPr lvl="2">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3pPr>
            <a:lvl4pPr lvl="3">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4pPr>
            <a:lvl5pPr lvl="4">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5pPr>
            <a:lvl6pPr lvl="5">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6pPr>
            <a:lvl7pPr lvl="6">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7pPr>
            <a:lvl8pPr lvl="7">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8pPr>
            <a:lvl9pPr lvl="8">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9pPr>
          </a:lstStyle>
          <a:p/>
        </p:txBody>
      </p:sp>
      <p:sp>
        <p:nvSpPr>
          <p:cNvPr id="8" name="Shape 8"/>
          <p:cNvSpPr txBox="1"/>
          <p:nvPr>
            <p:ph idx="12" type="sldNum"/>
          </p:nvPr>
        </p:nvSpPr>
        <p:spPr>
          <a:xfrm>
            <a:off x="8472457" y="4663216"/>
            <a:ext cx="548699"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Old Standard TT"/>
                <a:ea typeface="Old Standard TT"/>
                <a:cs typeface="Old Standard TT"/>
                <a:sym typeface="Old Standard TT"/>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05.png"/><Relationship Id="rId4" Type="http://schemas.openxmlformats.org/officeDocument/2006/relationships/image" Target="../media/image07.png"/><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05.png"/><Relationship Id="rId5" Type="http://schemas.openxmlformats.org/officeDocument/2006/relationships/image" Target="../media/image0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27.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09.png"/><Relationship Id="rId4" Type="http://schemas.openxmlformats.org/officeDocument/2006/relationships/image" Target="../media/image11.png"/><Relationship Id="rId5"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3.png"/><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http://www.romhacking.net" TargetMode="Externa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0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1.png"/><Relationship Id="rId4" Type="http://schemas.openxmlformats.org/officeDocument/2006/relationships/image" Target="../media/image0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01.png"/><Relationship Id="rId4" Type="http://schemas.openxmlformats.org/officeDocument/2006/relationships/image" Target="../media/image08.png"/><Relationship Id="rId5" Type="http://schemas.openxmlformats.org/officeDocument/2006/relationships/image" Target="../media/image0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04.png"/><Relationship Id="rId4" Type="http://schemas.openxmlformats.org/officeDocument/2006/relationships/image" Target="../media/image02.png"/><Relationship Id="rId5" Type="http://schemas.openxmlformats.org/officeDocument/2006/relationships/image" Target="../media/image0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512700" y="1893300"/>
            <a:ext cx="8118599" cy="1522800"/>
          </a:xfrm>
          <a:prstGeom prst="rect">
            <a:avLst/>
          </a:prstGeom>
        </p:spPr>
        <p:txBody>
          <a:bodyPr anchorCtr="0" anchor="b" bIns="91425" lIns="91425" rIns="91425" tIns="91425">
            <a:noAutofit/>
          </a:bodyPr>
          <a:lstStyle/>
          <a:p>
            <a:pPr lvl="0">
              <a:spcBef>
                <a:spcPts val="0"/>
              </a:spcBef>
              <a:buNone/>
            </a:pPr>
            <a:r>
              <a:rPr lang="en"/>
              <a:t>Process of Arcade ROM Hacking</a:t>
            </a:r>
          </a:p>
        </p:txBody>
      </p:sp>
      <p:sp>
        <p:nvSpPr>
          <p:cNvPr id="60" name="Shape 60"/>
          <p:cNvSpPr txBox="1"/>
          <p:nvPr>
            <p:ph idx="1" type="subTitle"/>
          </p:nvPr>
        </p:nvSpPr>
        <p:spPr>
          <a:xfrm>
            <a:off x="512700" y="3840639"/>
            <a:ext cx="8118599" cy="787499"/>
          </a:xfrm>
          <a:prstGeom prst="rect">
            <a:avLst/>
          </a:prstGeom>
        </p:spPr>
        <p:txBody>
          <a:bodyPr anchorCtr="0" anchor="t" bIns="91425" lIns="91425" rIns="91425" tIns="91425">
            <a:noAutofit/>
          </a:bodyPr>
          <a:lstStyle/>
          <a:p>
            <a:pPr lvl="0">
              <a:spcBef>
                <a:spcPts val="0"/>
              </a:spcBef>
              <a:buNone/>
            </a:pPr>
            <a:r>
              <a:rPr lang="en"/>
              <a:t>By Stephen Wylie</a:t>
            </a:r>
          </a:p>
          <a:p>
            <a:pPr lvl="0">
              <a:spcBef>
                <a:spcPts val="0"/>
              </a:spcBef>
              <a:buNone/>
            </a:pPr>
            <a:r>
              <a:rPr lang="en"/>
              <a:t>12.04.2016 (5844 2F70)</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x="0" y="0"/>
          <a:ext cx="0" cy="0"/>
          <a:chOff x="0" y="0"/>
          <a:chExt cx="0" cy="0"/>
        </a:xfrm>
      </p:grpSpPr>
      <p:sp>
        <p:nvSpPr>
          <p:cNvPr id="123" name="Shape 123"/>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Where are the tiles?</a:t>
            </a:r>
          </a:p>
        </p:txBody>
      </p:sp>
      <p:sp>
        <p:nvSpPr>
          <p:cNvPr id="124" name="Shape 124"/>
          <p:cNvSpPr txBox="1"/>
          <p:nvPr>
            <p:ph idx="1" type="body"/>
          </p:nvPr>
        </p:nvSpPr>
        <p:spPr>
          <a:xfrm>
            <a:off x="311700" y="1171675"/>
            <a:ext cx="3999900" cy="3397200"/>
          </a:xfrm>
          <a:prstGeom prst="rect">
            <a:avLst/>
          </a:prstGeom>
        </p:spPr>
        <p:txBody>
          <a:bodyPr anchorCtr="0" anchor="t" bIns="91425" lIns="91425" rIns="91425" tIns="91425">
            <a:noAutofit/>
          </a:bodyPr>
          <a:lstStyle/>
          <a:p>
            <a:pPr indent="-330200" lvl="0" marL="457200" rtl="0">
              <a:spcBef>
                <a:spcPts val="0"/>
              </a:spcBef>
              <a:buSzPct val="100000"/>
              <a:buAutoNum type="arabicPeriod"/>
            </a:pPr>
            <a:r>
              <a:rPr lang="en" sz="1600"/>
              <a:t>Carefully study tiles in Tile Viewer</a:t>
            </a:r>
          </a:p>
          <a:p>
            <a:pPr indent="-330200" lvl="0" marL="457200" rtl="0">
              <a:spcBef>
                <a:spcPts val="0"/>
              </a:spcBef>
              <a:buSzPct val="100000"/>
              <a:buAutoNum type="arabicPeriod"/>
            </a:pPr>
            <a:r>
              <a:rPr lang="en" sz="1600"/>
              <a:t>Match these to locations on-screen</a:t>
            </a:r>
          </a:p>
          <a:p>
            <a:pPr indent="-330200" lvl="0" marL="457200" rtl="0">
              <a:spcBef>
                <a:spcPts val="0"/>
              </a:spcBef>
              <a:buSzPct val="100000"/>
              <a:buAutoNum type="arabicPeriod"/>
            </a:pPr>
            <a:r>
              <a:rPr lang="en" sz="1600"/>
              <a:t>Draw yourself a grid</a:t>
            </a:r>
          </a:p>
          <a:p>
            <a:pPr indent="-330200" lvl="0" marL="457200" rtl="0">
              <a:spcBef>
                <a:spcPts val="0"/>
              </a:spcBef>
              <a:buSzPct val="100000"/>
              <a:buAutoNum type="arabicPeriod"/>
            </a:pPr>
            <a:r>
              <a:rPr lang="en" sz="1600"/>
              <a:t>Scroll through program ROM until you find one or more tile addresses</a:t>
            </a:r>
          </a:p>
        </p:txBody>
      </p:sp>
      <p:pic>
        <p:nvPicPr>
          <p:cNvPr descr="tapper-rebranded.png" id="125" name="Shape 125"/>
          <p:cNvPicPr preferRelativeResize="0"/>
          <p:nvPr/>
        </p:nvPicPr>
        <p:blipFill rotWithShape="1">
          <a:blip r:embed="rId3">
            <a:alphaModFix/>
          </a:blip>
          <a:srcRect b="32678" l="41640" r="40341" t="0"/>
          <a:stretch/>
        </p:blipFill>
        <p:spPr>
          <a:xfrm>
            <a:off x="4705200" y="342537"/>
            <a:ext cx="2035798" cy="1946699"/>
          </a:xfrm>
          <a:prstGeom prst="rect">
            <a:avLst/>
          </a:prstGeom>
          <a:noFill/>
          <a:ln>
            <a:noFill/>
          </a:ln>
        </p:spPr>
      </p:pic>
      <p:pic>
        <p:nvPicPr>
          <p:cNvPr descr="tapper-tiles.png" id="126" name="Shape 126"/>
          <p:cNvPicPr preferRelativeResize="0"/>
          <p:nvPr/>
        </p:nvPicPr>
        <p:blipFill rotWithShape="1">
          <a:blip r:embed="rId4">
            <a:alphaModFix/>
          </a:blip>
          <a:srcRect b="16303" l="0" r="0" t="0"/>
          <a:stretch/>
        </p:blipFill>
        <p:spPr>
          <a:xfrm>
            <a:off x="4705199" y="2336175"/>
            <a:ext cx="4127099" cy="2420351"/>
          </a:xfrm>
          <a:prstGeom prst="rect">
            <a:avLst/>
          </a:prstGeom>
          <a:noFill/>
          <a:ln>
            <a:noFill/>
          </a:ln>
        </p:spPr>
      </p:pic>
      <p:pic>
        <p:nvPicPr>
          <p:cNvPr descr="tapper-screens-begin-hidden.png" id="127" name="Shape 127"/>
          <p:cNvPicPr preferRelativeResize="0"/>
          <p:nvPr/>
        </p:nvPicPr>
        <p:blipFill rotWithShape="1">
          <a:blip r:embed="rId5">
            <a:alphaModFix/>
          </a:blip>
          <a:srcRect b="19094" l="26938" r="56565" t="59730"/>
          <a:stretch/>
        </p:blipFill>
        <p:spPr>
          <a:xfrm>
            <a:off x="6796500" y="338162"/>
            <a:ext cx="2035796" cy="19554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 name="Shape 131"/>
        <p:cNvGrpSpPr/>
        <p:nvPr/>
      </p:nvGrpSpPr>
      <p:grpSpPr>
        <a:xfrm>
          <a:off x="0" y="0"/>
          <a:ext cx="0" cy="0"/>
          <a:chOff x="0" y="0"/>
          <a:chExt cx="0" cy="0"/>
        </a:xfrm>
      </p:grpSpPr>
      <p:sp>
        <p:nvSpPr>
          <p:cNvPr id="132" name="Shape 132"/>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Where are the tiles?</a:t>
            </a:r>
          </a:p>
        </p:txBody>
      </p:sp>
      <p:sp>
        <p:nvSpPr>
          <p:cNvPr id="133" name="Shape 133"/>
          <p:cNvSpPr txBox="1"/>
          <p:nvPr>
            <p:ph idx="1" type="body"/>
          </p:nvPr>
        </p:nvSpPr>
        <p:spPr>
          <a:xfrm>
            <a:off x="311700" y="1171675"/>
            <a:ext cx="3999900" cy="3397200"/>
          </a:xfrm>
          <a:prstGeom prst="rect">
            <a:avLst/>
          </a:prstGeom>
        </p:spPr>
        <p:txBody>
          <a:bodyPr anchorCtr="0" anchor="t" bIns="91425" lIns="91425" rIns="91425" tIns="91425">
            <a:noAutofit/>
          </a:bodyPr>
          <a:lstStyle/>
          <a:p>
            <a:pPr indent="-330200" lvl="0" marL="457200" rtl="0">
              <a:spcBef>
                <a:spcPts val="0"/>
              </a:spcBef>
              <a:buSzPct val="100000"/>
              <a:buAutoNum type="arabicPeriod"/>
            </a:pPr>
            <a:r>
              <a:rPr lang="en" sz="1600"/>
              <a:t>Carefully study tiles in Tile Viewer</a:t>
            </a:r>
          </a:p>
          <a:p>
            <a:pPr indent="-330200" lvl="0" marL="457200" rtl="0">
              <a:spcBef>
                <a:spcPts val="0"/>
              </a:spcBef>
              <a:buSzPct val="100000"/>
              <a:buAutoNum type="arabicPeriod"/>
            </a:pPr>
            <a:r>
              <a:rPr lang="en" sz="1600"/>
              <a:t>Match these to locations on-screen</a:t>
            </a:r>
          </a:p>
          <a:p>
            <a:pPr indent="-330200" lvl="0" marL="457200" rtl="0">
              <a:spcBef>
                <a:spcPts val="0"/>
              </a:spcBef>
              <a:buSzPct val="100000"/>
              <a:buAutoNum type="arabicPeriod"/>
            </a:pPr>
            <a:r>
              <a:rPr lang="en" sz="1600"/>
              <a:t>Draw yourself a grid</a:t>
            </a:r>
          </a:p>
          <a:p>
            <a:pPr indent="-330200" lvl="0" marL="457200" rtl="0">
              <a:spcBef>
                <a:spcPts val="0"/>
              </a:spcBef>
              <a:buSzPct val="100000"/>
              <a:buAutoNum type="arabicPeriod"/>
            </a:pPr>
            <a:r>
              <a:rPr lang="en" sz="1600"/>
              <a:t>Scroll through program ROM until you find one or more tile addresses</a:t>
            </a:r>
          </a:p>
          <a:p>
            <a:pPr indent="-330200" lvl="0" marL="457200" rtl="0">
              <a:spcBef>
                <a:spcPts val="0"/>
              </a:spcBef>
              <a:buSzPct val="100000"/>
              <a:buAutoNum type="arabicPeriod"/>
            </a:pPr>
            <a:r>
              <a:rPr lang="en" sz="1600"/>
              <a:t>Sometimes you have to eliminate the distractions, such as row wrapping</a:t>
            </a:r>
          </a:p>
          <a:p>
            <a:pPr indent="-330200" lvl="0" marL="457200" rtl="0">
              <a:spcBef>
                <a:spcPts val="0"/>
              </a:spcBef>
              <a:buSzPct val="100000"/>
              <a:buAutoNum type="arabicPeriod"/>
            </a:pPr>
            <a:r>
              <a:rPr lang="en" sz="1600"/>
              <a:t>And the Tile Viewer might not be on the correct major palette setting</a:t>
            </a:r>
          </a:p>
        </p:txBody>
      </p:sp>
      <p:pic>
        <p:nvPicPr>
          <p:cNvPr descr="tapper-screens-begin-hidden.png" id="134" name="Shape 134"/>
          <p:cNvPicPr preferRelativeResize="0"/>
          <p:nvPr/>
        </p:nvPicPr>
        <p:blipFill rotWithShape="1">
          <a:blip r:embed="rId3">
            <a:alphaModFix/>
          </a:blip>
          <a:srcRect b="19094" l="26938" r="56565" t="59730"/>
          <a:stretch/>
        </p:blipFill>
        <p:spPr>
          <a:xfrm>
            <a:off x="6796500" y="338162"/>
            <a:ext cx="2035796" cy="1955427"/>
          </a:xfrm>
          <a:prstGeom prst="rect">
            <a:avLst/>
          </a:prstGeom>
          <a:noFill/>
          <a:ln>
            <a:noFill/>
          </a:ln>
        </p:spPr>
      </p:pic>
      <p:pic>
        <p:nvPicPr>
          <p:cNvPr descr="tapper-rebranded.png" id="135" name="Shape 135"/>
          <p:cNvPicPr preferRelativeResize="0"/>
          <p:nvPr/>
        </p:nvPicPr>
        <p:blipFill rotWithShape="1">
          <a:blip r:embed="rId4">
            <a:alphaModFix/>
          </a:blip>
          <a:srcRect b="32678" l="41640" r="40341" t="0"/>
          <a:stretch/>
        </p:blipFill>
        <p:spPr>
          <a:xfrm>
            <a:off x="4705200" y="342537"/>
            <a:ext cx="2035798" cy="1946699"/>
          </a:xfrm>
          <a:prstGeom prst="rect">
            <a:avLst/>
          </a:prstGeom>
          <a:noFill/>
          <a:ln>
            <a:noFill/>
          </a:ln>
        </p:spPr>
      </p:pic>
      <p:pic>
        <p:nvPicPr>
          <p:cNvPr descr="tapper-tiles.png" id="136" name="Shape 136"/>
          <p:cNvPicPr preferRelativeResize="0"/>
          <p:nvPr/>
        </p:nvPicPr>
        <p:blipFill rotWithShape="1">
          <a:blip r:embed="rId5">
            <a:alphaModFix/>
          </a:blip>
          <a:srcRect b="16303" l="0" r="0" t="0"/>
          <a:stretch/>
        </p:blipFill>
        <p:spPr>
          <a:xfrm>
            <a:off x="4705199" y="2336175"/>
            <a:ext cx="4127099" cy="2420351"/>
          </a:xfrm>
          <a:prstGeom prst="rect">
            <a:avLst/>
          </a:prstGeom>
          <a:noFill/>
          <a:ln>
            <a:noFill/>
          </a:ln>
        </p:spPr>
      </p:pic>
      <p:sp>
        <p:nvSpPr>
          <p:cNvPr id="137" name="Shape 137"/>
          <p:cNvSpPr/>
          <p:nvPr/>
        </p:nvSpPr>
        <p:spPr>
          <a:xfrm>
            <a:off x="6829950" y="494850"/>
            <a:ext cx="1950300" cy="196500"/>
          </a:xfrm>
          <a:prstGeom prst="rect">
            <a:avLst/>
          </a:prstGeom>
          <a:solidFill>
            <a:srgbClr val="000000">
              <a:alpha val="67310"/>
            </a:srgbClr>
          </a:solidFill>
          <a:ln>
            <a:noFill/>
          </a:ln>
        </p:spPr>
        <p:txBody>
          <a:bodyPr anchorCtr="0" anchor="ctr" bIns="91425" lIns="91425" rIns="91425" tIns="91425">
            <a:noAutofit/>
          </a:bodyPr>
          <a:lstStyle/>
          <a:p>
            <a:pPr lvl="0">
              <a:spcBef>
                <a:spcPts val="0"/>
              </a:spcBef>
              <a:buNone/>
            </a:pPr>
            <a:r>
              <a:t/>
            </a:r>
            <a:endParaRPr/>
          </a:p>
        </p:txBody>
      </p:sp>
      <p:sp>
        <p:nvSpPr>
          <p:cNvPr id="138" name="Shape 138"/>
          <p:cNvSpPr/>
          <p:nvPr/>
        </p:nvSpPr>
        <p:spPr>
          <a:xfrm>
            <a:off x="6829950" y="900800"/>
            <a:ext cx="1950300" cy="172200"/>
          </a:xfrm>
          <a:prstGeom prst="rect">
            <a:avLst/>
          </a:prstGeom>
          <a:solidFill>
            <a:srgbClr val="000000">
              <a:alpha val="67310"/>
            </a:srgbClr>
          </a:solidFill>
          <a:ln>
            <a:noFill/>
          </a:ln>
        </p:spPr>
        <p:txBody>
          <a:bodyPr anchorCtr="0" anchor="ctr" bIns="91425" lIns="91425" rIns="91425" tIns="91425">
            <a:noAutofit/>
          </a:bodyPr>
          <a:lstStyle/>
          <a:p>
            <a:pPr lvl="0">
              <a:spcBef>
                <a:spcPts val="0"/>
              </a:spcBef>
              <a:buNone/>
            </a:pPr>
            <a:r>
              <a:t/>
            </a:r>
            <a:endParaRPr/>
          </a:p>
        </p:txBody>
      </p:sp>
      <p:sp>
        <p:nvSpPr>
          <p:cNvPr id="139" name="Shape 139"/>
          <p:cNvSpPr/>
          <p:nvPr/>
        </p:nvSpPr>
        <p:spPr>
          <a:xfrm>
            <a:off x="6829950" y="1312400"/>
            <a:ext cx="1950300" cy="172200"/>
          </a:xfrm>
          <a:prstGeom prst="rect">
            <a:avLst/>
          </a:prstGeom>
          <a:solidFill>
            <a:srgbClr val="000000">
              <a:alpha val="67310"/>
            </a:srgbClr>
          </a:solidFill>
          <a:ln>
            <a:noFill/>
          </a:ln>
        </p:spPr>
        <p:txBody>
          <a:bodyPr anchorCtr="0" anchor="ctr" bIns="91425" lIns="91425" rIns="91425" tIns="91425">
            <a:noAutofit/>
          </a:bodyPr>
          <a:lstStyle/>
          <a:p>
            <a:pPr lvl="0">
              <a:spcBef>
                <a:spcPts val="0"/>
              </a:spcBef>
              <a:buNone/>
            </a:pPr>
            <a:r>
              <a:t/>
            </a:r>
            <a:endParaRPr/>
          </a:p>
        </p:txBody>
      </p:sp>
      <p:sp>
        <p:nvSpPr>
          <p:cNvPr id="140" name="Shape 140"/>
          <p:cNvSpPr/>
          <p:nvPr/>
        </p:nvSpPr>
        <p:spPr>
          <a:xfrm>
            <a:off x="6829950" y="1693400"/>
            <a:ext cx="1950300" cy="172200"/>
          </a:xfrm>
          <a:prstGeom prst="rect">
            <a:avLst/>
          </a:prstGeom>
          <a:solidFill>
            <a:srgbClr val="000000">
              <a:alpha val="67310"/>
            </a:srgbClr>
          </a:solidFill>
          <a:ln>
            <a:noFill/>
          </a:ln>
        </p:spPr>
        <p:txBody>
          <a:bodyPr anchorCtr="0" anchor="ctr" bIns="91425" lIns="91425" rIns="91425" tIns="91425">
            <a:noAutofit/>
          </a:bodyPr>
          <a:lstStyle/>
          <a:p>
            <a:pPr lvl="0">
              <a:spcBef>
                <a:spcPts val="0"/>
              </a:spcBef>
              <a:buNone/>
            </a:pPr>
            <a:r>
              <a:t/>
            </a:r>
            <a:endParaRPr/>
          </a:p>
        </p:txBody>
      </p:sp>
      <p:sp>
        <p:nvSpPr>
          <p:cNvPr id="141" name="Shape 141"/>
          <p:cNvSpPr/>
          <p:nvPr/>
        </p:nvSpPr>
        <p:spPr>
          <a:xfrm>
            <a:off x="6829950" y="2117000"/>
            <a:ext cx="1950300" cy="172200"/>
          </a:xfrm>
          <a:prstGeom prst="rect">
            <a:avLst/>
          </a:prstGeom>
          <a:solidFill>
            <a:srgbClr val="000000">
              <a:alpha val="67310"/>
            </a:srgbClr>
          </a:solidFill>
          <a:ln>
            <a:noFill/>
          </a:ln>
        </p:spPr>
        <p:txBody>
          <a:bodyPr anchorCtr="0" anchor="ctr" bIns="91425" lIns="91425" rIns="91425" tIns="91425">
            <a:noAutofit/>
          </a:bodyPr>
          <a:lstStyle/>
          <a:p>
            <a:pPr lvl="0">
              <a:spcBef>
                <a:spcPts val="0"/>
              </a:spcBef>
              <a:buNone/>
            </a:pPr>
            <a:r>
              <a:t/>
            </a:r>
            <a:endParaRPr/>
          </a:p>
        </p:txBody>
      </p:sp>
      <p:cxnSp>
        <p:nvCxnSpPr>
          <p:cNvPr id="142" name="Shape 142"/>
          <p:cNvCxnSpPr/>
          <p:nvPr/>
        </p:nvCxnSpPr>
        <p:spPr>
          <a:xfrm>
            <a:off x="7288850" y="340350"/>
            <a:ext cx="0" cy="1954200"/>
          </a:xfrm>
          <a:prstGeom prst="straightConnector1">
            <a:avLst/>
          </a:prstGeom>
          <a:noFill/>
          <a:ln cap="flat" cmpd="sng" w="9525">
            <a:solidFill>
              <a:srgbClr val="FF0000"/>
            </a:solidFill>
            <a:prstDash val="solid"/>
            <a:round/>
            <a:headEnd len="lg" w="lg" type="none"/>
            <a:tailEnd len="lg" w="lg" type="none"/>
          </a:ln>
        </p:spPr>
      </p:cxnSp>
      <p:cxnSp>
        <p:nvCxnSpPr>
          <p:cNvPr id="143" name="Shape 143"/>
          <p:cNvCxnSpPr/>
          <p:nvPr/>
        </p:nvCxnSpPr>
        <p:spPr>
          <a:xfrm>
            <a:off x="7822250" y="340350"/>
            <a:ext cx="0" cy="1954200"/>
          </a:xfrm>
          <a:prstGeom prst="straightConnector1">
            <a:avLst/>
          </a:prstGeom>
          <a:noFill/>
          <a:ln cap="flat" cmpd="sng" w="9525">
            <a:solidFill>
              <a:srgbClr val="FF0000"/>
            </a:solidFill>
            <a:prstDash val="solid"/>
            <a:round/>
            <a:headEnd len="lg" w="lg" type="none"/>
            <a:tailEnd len="lg" w="lg" type="none"/>
          </a:ln>
        </p:spPr>
      </p:cxnSp>
      <p:cxnSp>
        <p:nvCxnSpPr>
          <p:cNvPr id="144" name="Shape 144"/>
          <p:cNvCxnSpPr/>
          <p:nvPr/>
        </p:nvCxnSpPr>
        <p:spPr>
          <a:xfrm>
            <a:off x="8340350" y="338787"/>
            <a:ext cx="0" cy="1954200"/>
          </a:xfrm>
          <a:prstGeom prst="straightConnector1">
            <a:avLst/>
          </a:prstGeom>
          <a:noFill/>
          <a:ln cap="flat" cmpd="sng" w="9525">
            <a:solidFill>
              <a:srgbClr val="FF0000"/>
            </a:solidFill>
            <a:prstDash val="solid"/>
            <a:round/>
            <a:headEnd len="lg" w="lg" type="none"/>
            <a:tailEnd len="lg" w="lg" type="none"/>
          </a:ln>
        </p:spPr>
      </p:cxnSp>
      <p:cxnSp>
        <p:nvCxnSpPr>
          <p:cNvPr id="145" name="Shape 145"/>
          <p:cNvCxnSpPr/>
          <p:nvPr/>
        </p:nvCxnSpPr>
        <p:spPr>
          <a:xfrm>
            <a:off x="6795550" y="901075"/>
            <a:ext cx="2038200" cy="0"/>
          </a:xfrm>
          <a:prstGeom prst="straightConnector1">
            <a:avLst/>
          </a:prstGeom>
          <a:noFill/>
          <a:ln cap="flat" cmpd="sng" w="9525">
            <a:solidFill>
              <a:srgbClr val="FF0000"/>
            </a:solidFill>
            <a:prstDash val="solid"/>
            <a:round/>
            <a:headEnd len="lg" w="lg" type="none"/>
            <a:tailEnd len="lg" w="lg" type="none"/>
          </a:ln>
        </p:spPr>
      </p:cxnSp>
      <p:cxnSp>
        <p:nvCxnSpPr>
          <p:cNvPr id="146" name="Shape 146"/>
          <p:cNvCxnSpPr/>
          <p:nvPr/>
        </p:nvCxnSpPr>
        <p:spPr>
          <a:xfrm>
            <a:off x="6803150" y="1283525"/>
            <a:ext cx="2038200" cy="0"/>
          </a:xfrm>
          <a:prstGeom prst="straightConnector1">
            <a:avLst/>
          </a:prstGeom>
          <a:noFill/>
          <a:ln cap="flat" cmpd="sng" w="9525">
            <a:solidFill>
              <a:srgbClr val="FF0000"/>
            </a:solidFill>
            <a:prstDash val="solid"/>
            <a:round/>
            <a:headEnd len="lg" w="lg" type="none"/>
            <a:tailEnd len="lg" w="lg" type="none"/>
          </a:ln>
        </p:spPr>
      </p:cxnSp>
      <p:cxnSp>
        <p:nvCxnSpPr>
          <p:cNvPr id="147" name="Shape 147"/>
          <p:cNvCxnSpPr/>
          <p:nvPr/>
        </p:nvCxnSpPr>
        <p:spPr>
          <a:xfrm>
            <a:off x="6795550" y="1693400"/>
            <a:ext cx="2038200" cy="0"/>
          </a:xfrm>
          <a:prstGeom prst="straightConnector1">
            <a:avLst/>
          </a:prstGeom>
          <a:noFill/>
          <a:ln cap="flat" cmpd="sng" w="9525">
            <a:solidFill>
              <a:srgbClr val="FF0000"/>
            </a:solidFill>
            <a:prstDash val="solid"/>
            <a:round/>
            <a:headEnd len="lg" w="lg" type="none"/>
            <a:tailEnd len="lg" w="lg" type="none"/>
          </a:ln>
        </p:spPr>
      </p:cxnSp>
      <p:cxnSp>
        <p:nvCxnSpPr>
          <p:cNvPr id="148" name="Shape 148"/>
          <p:cNvCxnSpPr/>
          <p:nvPr/>
        </p:nvCxnSpPr>
        <p:spPr>
          <a:xfrm>
            <a:off x="6795300" y="2070025"/>
            <a:ext cx="2038200" cy="0"/>
          </a:xfrm>
          <a:prstGeom prst="straightConnector1">
            <a:avLst/>
          </a:prstGeom>
          <a:noFill/>
          <a:ln cap="flat" cmpd="sng" w="9525">
            <a:solidFill>
              <a:srgbClr val="FF0000"/>
            </a:solidFill>
            <a:prstDash val="solid"/>
            <a:round/>
            <a:headEnd len="lg" w="lg" type="none"/>
            <a:tailEnd len="lg" w="lg" type="none"/>
          </a:ln>
        </p:spPr>
      </p:cxnSp>
      <p:cxnSp>
        <p:nvCxnSpPr>
          <p:cNvPr id="149" name="Shape 149"/>
          <p:cNvCxnSpPr/>
          <p:nvPr/>
        </p:nvCxnSpPr>
        <p:spPr>
          <a:xfrm>
            <a:off x="6803150" y="491025"/>
            <a:ext cx="2038200" cy="0"/>
          </a:xfrm>
          <a:prstGeom prst="straightConnector1">
            <a:avLst/>
          </a:prstGeom>
          <a:noFill/>
          <a:ln cap="flat" cmpd="sng" w="9525">
            <a:solidFill>
              <a:srgbClr val="FF0000"/>
            </a:solidFill>
            <a:prstDash val="solid"/>
            <a:round/>
            <a:headEnd len="lg" w="lg" type="none"/>
            <a:tailEnd len="lg" w="lg" type="none"/>
          </a:ln>
        </p:spPr>
      </p:cxnSp>
      <p:cxnSp>
        <p:nvCxnSpPr>
          <p:cNvPr id="150" name="Shape 150"/>
          <p:cNvCxnSpPr/>
          <p:nvPr/>
        </p:nvCxnSpPr>
        <p:spPr>
          <a:xfrm>
            <a:off x="5241200" y="338787"/>
            <a:ext cx="0" cy="1954200"/>
          </a:xfrm>
          <a:prstGeom prst="straightConnector1">
            <a:avLst/>
          </a:prstGeom>
          <a:noFill/>
          <a:ln cap="flat" cmpd="sng" w="9525">
            <a:solidFill>
              <a:srgbClr val="FF0000"/>
            </a:solidFill>
            <a:prstDash val="solid"/>
            <a:round/>
            <a:headEnd len="lg" w="lg" type="none"/>
            <a:tailEnd len="lg" w="lg" type="none"/>
          </a:ln>
        </p:spPr>
      </p:cxnSp>
      <p:cxnSp>
        <p:nvCxnSpPr>
          <p:cNvPr id="151" name="Shape 151"/>
          <p:cNvCxnSpPr/>
          <p:nvPr/>
        </p:nvCxnSpPr>
        <p:spPr>
          <a:xfrm>
            <a:off x="5774575" y="338787"/>
            <a:ext cx="0" cy="1954200"/>
          </a:xfrm>
          <a:prstGeom prst="straightConnector1">
            <a:avLst/>
          </a:prstGeom>
          <a:noFill/>
          <a:ln cap="flat" cmpd="sng" w="9525">
            <a:solidFill>
              <a:srgbClr val="FF0000"/>
            </a:solidFill>
            <a:prstDash val="solid"/>
            <a:round/>
            <a:headEnd len="lg" w="lg" type="none"/>
            <a:tailEnd len="lg" w="lg" type="none"/>
          </a:ln>
        </p:spPr>
      </p:cxnSp>
      <p:cxnSp>
        <p:nvCxnSpPr>
          <p:cNvPr id="152" name="Shape 152"/>
          <p:cNvCxnSpPr/>
          <p:nvPr/>
        </p:nvCxnSpPr>
        <p:spPr>
          <a:xfrm>
            <a:off x="6319475" y="340337"/>
            <a:ext cx="0" cy="1954200"/>
          </a:xfrm>
          <a:prstGeom prst="straightConnector1">
            <a:avLst/>
          </a:prstGeom>
          <a:noFill/>
          <a:ln cap="flat" cmpd="sng" w="9525">
            <a:solidFill>
              <a:srgbClr val="FF0000"/>
            </a:solidFill>
            <a:prstDash val="solid"/>
            <a:round/>
            <a:headEnd len="lg" w="lg" type="none"/>
            <a:tailEnd len="lg" w="lg" type="none"/>
          </a:ln>
        </p:spPr>
      </p:cxnSp>
      <p:cxnSp>
        <p:nvCxnSpPr>
          <p:cNvPr id="153" name="Shape 153"/>
          <p:cNvCxnSpPr/>
          <p:nvPr/>
        </p:nvCxnSpPr>
        <p:spPr>
          <a:xfrm>
            <a:off x="4717250" y="878900"/>
            <a:ext cx="2038200" cy="0"/>
          </a:xfrm>
          <a:prstGeom prst="straightConnector1">
            <a:avLst/>
          </a:prstGeom>
          <a:noFill/>
          <a:ln cap="flat" cmpd="sng" w="9525">
            <a:solidFill>
              <a:srgbClr val="FF0000"/>
            </a:solidFill>
            <a:prstDash val="solid"/>
            <a:round/>
            <a:headEnd len="lg" w="lg" type="none"/>
            <a:tailEnd len="lg" w="lg" type="none"/>
          </a:ln>
        </p:spPr>
      </p:cxnSp>
      <p:cxnSp>
        <p:nvCxnSpPr>
          <p:cNvPr id="154" name="Shape 154"/>
          <p:cNvCxnSpPr/>
          <p:nvPr/>
        </p:nvCxnSpPr>
        <p:spPr>
          <a:xfrm>
            <a:off x="4717250" y="1312400"/>
            <a:ext cx="2038200" cy="0"/>
          </a:xfrm>
          <a:prstGeom prst="straightConnector1">
            <a:avLst/>
          </a:prstGeom>
          <a:noFill/>
          <a:ln cap="flat" cmpd="sng" w="9525">
            <a:solidFill>
              <a:srgbClr val="FF0000"/>
            </a:solidFill>
            <a:prstDash val="solid"/>
            <a:round/>
            <a:headEnd len="lg" w="lg" type="none"/>
            <a:tailEnd len="lg" w="lg" type="none"/>
          </a:ln>
        </p:spPr>
      </p:cxnSp>
      <p:cxnSp>
        <p:nvCxnSpPr>
          <p:cNvPr id="155" name="Shape 155"/>
          <p:cNvCxnSpPr/>
          <p:nvPr/>
        </p:nvCxnSpPr>
        <p:spPr>
          <a:xfrm>
            <a:off x="4717250" y="1736250"/>
            <a:ext cx="2038200" cy="0"/>
          </a:xfrm>
          <a:prstGeom prst="straightConnector1">
            <a:avLst/>
          </a:prstGeom>
          <a:noFill/>
          <a:ln cap="flat" cmpd="sng" w="9525">
            <a:solidFill>
              <a:srgbClr val="FF0000"/>
            </a:solidFill>
            <a:prstDash val="solid"/>
            <a:round/>
            <a:headEnd len="lg" w="lg" type="none"/>
            <a:tailEnd len="lg" w="lg" type="none"/>
          </a:ln>
        </p:spPr>
      </p:cxnSp>
      <p:cxnSp>
        <p:nvCxnSpPr>
          <p:cNvPr id="156" name="Shape 156"/>
          <p:cNvCxnSpPr/>
          <p:nvPr/>
        </p:nvCxnSpPr>
        <p:spPr>
          <a:xfrm>
            <a:off x="4717250" y="2117000"/>
            <a:ext cx="2038200" cy="0"/>
          </a:xfrm>
          <a:prstGeom prst="straightConnector1">
            <a:avLst/>
          </a:prstGeom>
          <a:noFill/>
          <a:ln cap="flat" cmpd="sng" w="9525">
            <a:solidFill>
              <a:srgbClr val="FF0000"/>
            </a:solidFill>
            <a:prstDash val="solid"/>
            <a:round/>
            <a:headEnd len="lg" w="lg" type="none"/>
            <a:tailEnd len="lg" w="lg" type="none"/>
          </a:ln>
        </p:spPr>
      </p:cxnSp>
      <p:cxnSp>
        <p:nvCxnSpPr>
          <p:cNvPr id="157" name="Shape 157"/>
          <p:cNvCxnSpPr/>
          <p:nvPr/>
        </p:nvCxnSpPr>
        <p:spPr>
          <a:xfrm>
            <a:off x="4717250" y="445025"/>
            <a:ext cx="2038200" cy="0"/>
          </a:xfrm>
          <a:prstGeom prst="straightConnector1">
            <a:avLst/>
          </a:prstGeom>
          <a:noFill/>
          <a:ln cap="flat" cmpd="sng" w="9525">
            <a:solidFill>
              <a:srgbClr val="FF0000"/>
            </a:solidFill>
            <a:prstDash val="solid"/>
            <a:round/>
            <a:headEnd len="lg" w="lg" type="none"/>
            <a:tailEnd len="lg" w="lg"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pic>
        <p:nvPicPr>
          <p:cNvPr descr="z80 opcodes.png" id="162" name="Shape 162"/>
          <p:cNvPicPr preferRelativeResize="0"/>
          <p:nvPr/>
        </p:nvPicPr>
        <p:blipFill rotWithShape="1">
          <a:blip r:embed="rId3">
            <a:alphaModFix/>
          </a:blip>
          <a:srcRect b="0" l="0" r="0" t="0"/>
          <a:stretch/>
        </p:blipFill>
        <p:spPr>
          <a:xfrm>
            <a:off x="0" y="299"/>
            <a:ext cx="3159935" cy="5143198"/>
          </a:xfrm>
          <a:prstGeom prst="rect">
            <a:avLst/>
          </a:prstGeom>
          <a:noFill/>
          <a:ln>
            <a:noFill/>
          </a:ln>
        </p:spPr>
      </p:pic>
      <p:pic>
        <p:nvPicPr>
          <p:cNvPr descr="tapper-screens-begin-hidden.png" id="163" name="Shape 163"/>
          <p:cNvPicPr preferRelativeResize="0"/>
          <p:nvPr/>
        </p:nvPicPr>
        <p:blipFill rotWithShape="1">
          <a:blip r:embed="rId4">
            <a:alphaModFix/>
          </a:blip>
          <a:srcRect b="0" l="0" r="14697" t="0"/>
          <a:stretch/>
        </p:blipFill>
        <p:spPr>
          <a:xfrm>
            <a:off x="3236125" y="-43925"/>
            <a:ext cx="6051671" cy="5201298"/>
          </a:xfrm>
          <a:prstGeom prst="rect">
            <a:avLst/>
          </a:prstGeom>
          <a:noFill/>
          <a:ln>
            <a:noFill/>
          </a:ln>
        </p:spPr>
      </p:pic>
      <p:sp>
        <p:nvSpPr>
          <p:cNvPr id="164" name="Shape 164"/>
          <p:cNvSpPr/>
          <p:nvPr/>
        </p:nvSpPr>
        <p:spPr>
          <a:xfrm flipH="1">
            <a:off x="3157200" y="-64600"/>
            <a:ext cx="91200" cy="5266200"/>
          </a:xfrm>
          <a:prstGeom prst="rect">
            <a:avLst/>
          </a:prstGeom>
          <a:solidFill>
            <a:srgbClr val="000000"/>
          </a:solidFill>
          <a:ln>
            <a:noFill/>
          </a:ln>
        </p:spPr>
        <p:txBody>
          <a:bodyPr anchorCtr="0" anchor="ctr" bIns="91425" lIns="91425" rIns="91425" tIns="91425">
            <a:noAutofit/>
          </a:bodyPr>
          <a:lstStyle/>
          <a:p>
            <a:pPr lvl="0">
              <a:spcBef>
                <a:spcPts val="0"/>
              </a:spcBef>
              <a:buNone/>
            </a:pPr>
            <a:r>
              <a:t/>
            </a:r>
            <a:endParaRPr/>
          </a:p>
        </p:txBody>
      </p:sp>
      <p:sp>
        <p:nvSpPr>
          <p:cNvPr id="165" name="Shape 165"/>
          <p:cNvSpPr txBox="1"/>
          <p:nvPr>
            <p:ph idx="1" type="body"/>
          </p:nvPr>
        </p:nvSpPr>
        <p:spPr>
          <a:xfrm>
            <a:off x="311700" y="3781675"/>
            <a:ext cx="6686100" cy="1053900"/>
          </a:xfrm>
          <a:prstGeom prst="rect">
            <a:avLst/>
          </a:prstGeom>
          <a:solidFill>
            <a:schemeClr val="lt1"/>
          </a:solidFill>
        </p:spPr>
        <p:txBody>
          <a:bodyPr anchorCtr="0" anchor="ctr" bIns="91425" lIns="91425" rIns="91425" tIns="91425">
            <a:noAutofit/>
          </a:bodyPr>
          <a:lstStyle/>
          <a:p>
            <a:pPr lvl="0">
              <a:spcBef>
                <a:spcPts val="0"/>
              </a:spcBef>
              <a:buNone/>
            </a:pPr>
            <a:r>
              <a:rPr lang="en"/>
              <a:t>Zilog Z80 machine language features opcodes where any byte value from 0 to 255 seems equally likely.  However, background tile regions exhibit a pattern.  Can you spot where the tiles begin?</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9" name="Shape 169"/>
        <p:cNvGrpSpPr/>
        <p:nvPr/>
      </p:nvGrpSpPr>
      <p:grpSpPr>
        <a:xfrm>
          <a:off x="0" y="0"/>
          <a:ext cx="0" cy="0"/>
          <a:chOff x="0" y="0"/>
          <a:chExt cx="0" cy="0"/>
        </a:xfrm>
      </p:grpSpPr>
      <p:sp>
        <p:nvSpPr>
          <p:cNvPr id="170" name="Shape 170"/>
          <p:cNvSpPr txBox="1"/>
          <p:nvPr>
            <p:ph type="title"/>
          </p:nvPr>
        </p:nvSpPr>
        <p:spPr>
          <a:xfrm>
            <a:off x="512700" y="1893300"/>
            <a:ext cx="8118600" cy="1522800"/>
          </a:xfrm>
          <a:prstGeom prst="rect">
            <a:avLst/>
          </a:prstGeom>
        </p:spPr>
        <p:txBody>
          <a:bodyPr anchorCtr="0" anchor="b" bIns="91425" lIns="91425" rIns="91425" tIns="91425">
            <a:noAutofit/>
          </a:bodyPr>
          <a:lstStyle/>
          <a:p>
            <a:pPr lvl="0" rtl="0">
              <a:spcBef>
                <a:spcPts val="0"/>
              </a:spcBef>
              <a:buNone/>
            </a:pPr>
            <a:r>
              <a:rPr lang="en"/>
              <a:t>Demo</a:t>
            </a:r>
          </a:p>
        </p:txBody>
      </p:sp>
      <p:sp>
        <p:nvSpPr>
          <p:cNvPr id="171" name="Shape 171"/>
          <p:cNvSpPr txBox="1"/>
          <p:nvPr>
            <p:ph idx="4294967295" type="subTitle"/>
          </p:nvPr>
        </p:nvSpPr>
        <p:spPr>
          <a:xfrm>
            <a:off x="512700" y="3840639"/>
            <a:ext cx="8118600" cy="787500"/>
          </a:xfrm>
          <a:prstGeom prst="rect">
            <a:avLst/>
          </a:prstGeom>
        </p:spPr>
        <p:txBody>
          <a:bodyPr anchorCtr="0" anchor="t" bIns="91425" lIns="91425" rIns="91425" tIns="91425">
            <a:noAutofit/>
          </a:bodyPr>
          <a:lstStyle/>
          <a:p>
            <a:pPr lvl="0" rtl="0">
              <a:spcBef>
                <a:spcPts val="0"/>
              </a:spcBef>
              <a:buNone/>
            </a:pPr>
            <a:r>
              <a:rPr lang="en">
                <a:solidFill>
                  <a:schemeClr val="accent2"/>
                </a:solidFill>
              </a:rPr>
              <a:t>Searching For &amp; Editing Background Tiles</a:t>
            </a:r>
          </a:p>
          <a:p>
            <a:pPr lvl="0" rtl="0">
              <a:spcBef>
                <a:spcPts val="0"/>
              </a:spcBef>
              <a:buNone/>
            </a:pPr>
            <a:r>
              <a:rPr lang="en"/>
              <a:t>12.04.2016 (5844 2F70)SDthgkkjkj</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txBox="1"/>
          <p:nvPr>
            <p:ph type="title"/>
          </p:nvPr>
        </p:nvSpPr>
        <p:spPr>
          <a:xfrm>
            <a:off x="265500" y="1382350"/>
            <a:ext cx="4045200" cy="1333200"/>
          </a:xfrm>
          <a:prstGeom prst="rect">
            <a:avLst/>
          </a:prstGeom>
        </p:spPr>
        <p:txBody>
          <a:bodyPr anchorCtr="0" anchor="b" bIns="91425" lIns="91425" rIns="91425" tIns="91425">
            <a:noAutofit/>
          </a:bodyPr>
          <a:lstStyle/>
          <a:p>
            <a:pPr lvl="0">
              <a:spcBef>
                <a:spcPts val="0"/>
              </a:spcBef>
              <a:buNone/>
            </a:pPr>
            <a:r>
              <a:rPr lang="en"/>
              <a:t>Substantial ROM Edits</a:t>
            </a:r>
          </a:p>
        </p:txBody>
      </p:sp>
      <p:sp>
        <p:nvSpPr>
          <p:cNvPr id="177" name="Shape 177"/>
          <p:cNvSpPr txBox="1"/>
          <p:nvPr>
            <p:ph idx="1" type="subTitle"/>
          </p:nvPr>
        </p:nvSpPr>
        <p:spPr>
          <a:xfrm>
            <a:off x="265500" y="2769000"/>
            <a:ext cx="4045200" cy="1345500"/>
          </a:xfrm>
          <a:prstGeom prst="rect">
            <a:avLst/>
          </a:prstGeom>
        </p:spPr>
        <p:txBody>
          <a:bodyPr anchorCtr="0" anchor="t" bIns="91425" lIns="91425" rIns="91425" tIns="91425">
            <a:noAutofit/>
          </a:bodyPr>
          <a:lstStyle/>
          <a:p>
            <a:pPr lvl="0">
              <a:spcBef>
                <a:spcPts val="0"/>
              </a:spcBef>
              <a:buNone/>
            </a:pPr>
            <a:r>
              <a:rPr lang="en"/>
              <a:t>For the checksum to make,</a:t>
            </a:r>
          </a:p>
          <a:p>
            <a:pPr lvl="0">
              <a:spcBef>
                <a:spcPts val="0"/>
              </a:spcBef>
              <a:buNone/>
            </a:pPr>
            <a:r>
              <a:rPr lang="en"/>
              <a:t>thou must giveth and take</a:t>
            </a:r>
          </a:p>
        </p:txBody>
      </p:sp>
      <p:sp>
        <p:nvSpPr>
          <p:cNvPr id="178" name="Shape 178"/>
          <p:cNvSpPr txBox="1"/>
          <p:nvPr>
            <p:ph idx="2" type="body"/>
          </p:nvPr>
        </p:nvSpPr>
        <p:spPr>
          <a:xfrm>
            <a:off x="4939500" y="724200"/>
            <a:ext cx="3837000" cy="3695100"/>
          </a:xfrm>
          <a:prstGeom prst="rect">
            <a:avLst/>
          </a:prstGeom>
        </p:spPr>
        <p:txBody>
          <a:bodyPr anchorCtr="0" anchor="ctr" bIns="91425" lIns="91425" rIns="91425" tIns="91425">
            <a:noAutofit/>
          </a:bodyPr>
          <a:lstStyle/>
          <a:p>
            <a:pPr indent="-228600" lvl="0" marL="457200" rtl="0">
              <a:lnSpc>
                <a:spcPct val="115000"/>
              </a:lnSpc>
              <a:spcBef>
                <a:spcPts val="1000"/>
              </a:spcBef>
              <a:buChar char="●"/>
            </a:pPr>
            <a:r>
              <a:rPr lang="en"/>
              <a:t>ROM checksum is calculated by a loop in tappg3</a:t>
            </a:r>
          </a:p>
          <a:p>
            <a:pPr indent="-228600" lvl="0" marL="457200" rtl="0">
              <a:lnSpc>
                <a:spcPct val="115000"/>
              </a:lnSpc>
              <a:spcBef>
                <a:spcPts val="1000"/>
              </a:spcBef>
              <a:buChar char="●"/>
            </a:pPr>
            <a:r>
              <a:rPr lang="en"/>
              <a:t>Checksum covers game program ROMs, “D6”, and “D7”</a:t>
            </a:r>
          </a:p>
          <a:p>
            <a:pPr indent="-228600" lvl="0" marL="457200" rtl="0">
              <a:lnSpc>
                <a:spcPct val="115000"/>
              </a:lnSpc>
              <a:spcBef>
                <a:spcPts val="1000"/>
              </a:spcBef>
              <a:buChar char="●"/>
            </a:pPr>
            <a:r>
              <a:rPr lang="en"/>
              <a:t>Two strategies to address this:</a:t>
            </a:r>
          </a:p>
          <a:p>
            <a:pPr indent="-228600" lvl="1" marL="914400" rtl="0">
              <a:lnSpc>
                <a:spcPct val="115000"/>
              </a:lnSpc>
              <a:spcBef>
                <a:spcPts val="1000"/>
              </a:spcBef>
              <a:buChar char="○"/>
            </a:pPr>
            <a:r>
              <a:rPr lang="en"/>
              <a:t>Balance out your changes</a:t>
            </a:r>
          </a:p>
          <a:p>
            <a:pPr indent="-228600" lvl="1" marL="914400" rtl="0">
              <a:lnSpc>
                <a:spcPct val="115000"/>
              </a:lnSpc>
              <a:spcBef>
                <a:spcPts val="1000"/>
              </a:spcBef>
              <a:buChar char="○"/>
            </a:pPr>
            <a:r>
              <a:rPr lang="en"/>
              <a:t>NOP the checksum routine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idx="1" type="body"/>
          </p:nvPr>
        </p:nvSpPr>
        <p:spPr>
          <a:xfrm>
            <a:off x="311700" y="1171675"/>
            <a:ext cx="3999899" cy="3397200"/>
          </a:xfrm>
          <a:prstGeom prst="rect">
            <a:avLst/>
          </a:prstGeom>
        </p:spPr>
        <p:txBody>
          <a:bodyPr anchorCtr="0" anchor="t" bIns="91425" lIns="91425" rIns="91425" tIns="91425">
            <a:noAutofit/>
          </a:bodyPr>
          <a:lstStyle/>
          <a:p>
            <a:pPr lvl="0">
              <a:spcBef>
                <a:spcPts val="0"/>
              </a:spcBef>
              <a:buNone/>
            </a:pPr>
            <a:r>
              <a:rPr b="1" lang="en" sz="1800"/>
              <a:t>Just alter it:</a:t>
            </a:r>
          </a:p>
          <a:p>
            <a:pPr indent="-330200" lvl="0" marL="457200" rtl="0">
              <a:spcBef>
                <a:spcPts val="0"/>
              </a:spcBef>
              <a:buSzPct val="100000"/>
            </a:pPr>
            <a:r>
              <a:rPr lang="en" sz="1600"/>
              <a:t>Must calculate after each code change</a:t>
            </a:r>
          </a:p>
          <a:p>
            <a:pPr indent="-330200" lvl="0" marL="457200" rtl="0">
              <a:spcBef>
                <a:spcPts val="0"/>
              </a:spcBef>
              <a:buSzPct val="100000"/>
            </a:pPr>
            <a:r>
              <a:rPr lang="en" sz="1600"/>
              <a:t>Changing the programmed checksum value won’t help</a:t>
            </a:r>
          </a:p>
          <a:p>
            <a:pPr indent="-330200" lvl="0" marL="457200" rtl="0">
              <a:spcBef>
                <a:spcPts val="0"/>
              </a:spcBef>
              <a:buSzPct val="100000"/>
            </a:pPr>
            <a:r>
              <a:rPr lang="en" sz="1600"/>
              <a:t>Use debugger to find the difference in expected vs. actual</a:t>
            </a:r>
          </a:p>
          <a:p>
            <a:pPr indent="-330200" lvl="0" marL="457200" rtl="0">
              <a:spcBef>
                <a:spcPts val="0"/>
              </a:spcBef>
              <a:buSzPct val="100000"/>
            </a:pPr>
            <a:r>
              <a:rPr lang="en" sz="1600"/>
              <a:t>Pick a byte at the end to subtract this offset from</a:t>
            </a:r>
          </a:p>
          <a:p>
            <a:pPr indent="-330200" lvl="0" marL="457200">
              <a:spcBef>
                <a:spcPts val="0"/>
              </a:spcBef>
              <a:buSzPct val="100000"/>
            </a:pPr>
            <a:r>
              <a:rPr lang="en" sz="1600"/>
              <a:t>What if the byte you picked gets used for something?</a:t>
            </a:r>
          </a:p>
        </p:txBody>
      </p:sp>
      <p:sp>
        <p:nvSpPr>
          <p:cNvPr id="184" name="Shape 184"/>
          <p:cNvSpPr txBox="1"/>
          <p:nvPr>
            <p:ph idx="2" type="body"/>
          </p:nvPr>
        </p:nvSpPr>
        <p:spPr>
          <a:xfrm>
            <a:off x="4832400" y="1171675"/>
            <a:ext cx="3999899" cy="3397200"/>
          </a:xfrm>
          <a:prstGeom prst="rect">
            <a:avLst/>
          </a:prstGeom>
        </p:spPr>
        <p:txBody>
          <a:bodyPr anchorCtr="0" anchor="t" bIns="91425" lIns="91425" rIns="91425" tIns="91425">
            <a:noAutofit/>
          </a:bodyPr>
          <a:lstStyle/>
          <a:p>
            <a:pPr lvl="0">
              <a:spcBef>
                <a:spcPts val="0"/>
              </a:spcBef>
              <a:buNone/>
            </a:pPr>
            <a:r>
              <a:rPr b="1" lang="en" sz="1800"/>
              <a:t>Remove the checksum code:</a:t>
            </a:r>
          </a:p>
          <a:p>
            <a:pPr indent="-330200" lvl="0" marL="457200">
              <a:spcBef>
                <a:spcPts val="0"/>
              </a:spcBef>
              <a:buSzPct val="100000"/>
              <a:buNone/>
            </a:pPr>
            <a:r>
              <a:rPr lang="en" sz="1600"/>
              <a:t>Simple to overwrite the conditional branch instruction with NOPs so the processor ignores it</a:t>
            </a:r>
          </a:p>
          <a:p>
            <a:pPr indent="-330200" lvl="0" marL="457200" rtl="0">
              <a:spcBef>
                <a:spcPts val="0"/>
              </a:spcBef>
              <a:buSzPct val="100000"/>
            </a:pPr>
            <a:r>
              <a:rPr lang="en" sz="1600"/>
              <a:t>Shouldn’t do any harm on modern computers and emulators</a:t>
            </a:r>
          </a:p>
          <a:p>
            <a:pPr indent="-330200" lvl="0" marL="457200">
              <a:spcBef>
                <a:spcPts val="0"/>
              </a:spcBef>
              <a:buSzPct val="100000"/>
              <a:buNone/>
            </a:pPr>
            <a:r>
              <a:rPr lang="en" sz="1600"/>
              <a:t>Maybe you would want it back before writing to real EPROMs</a:t>
            </a:r>
          </a:p>
        </p:txBody>
      </p:sp>
      <p:sp>
        <p:nvSpPr>
          <p:cNvPr id="185" name="Shape 185"/>
          <p:cNvSpPr txBox="1"/>
          <p:nvPr>
            <p:ph type="title"/>
          </p:nvPr>
        </p:nvSpPr>
        <p:spPr>
          <a:xfrm>
            <a:off x="311700" y="445025"/>
            <a:ext cx="8520599" cy="613200"/>
          </a:xfrm>
          <a:prstGeom prst="rect">
            <a:avLst/>
          </a:prstGeom>
        </p:spPr>
        <p:txBody>
          <a:bodyPr anchorCtr="0" anchor="t" bIns="91425" lIns="91425" rIns="91425" tIns="91425">
            <a:noAutofit/>
          </a:bodyPr>
          <a:lstStyle/>
          <a:p>
            <a:pPr lvl="0">
              <a:spcBef>
                <a:spcPts val="0"/>
              </a:spcBef>
              <a:buNone/>
            </a:pPr>
            <a:r>
              <a:rPr lang="en"/>
              <a:t>Considering the Checksum</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MAME Debugger</a:t>
            </a:r>
          </a:p>
        </p:txBody>
      </p:sp>
      <p:sp>
        <p:nvSpPr>
          <p:cNvPr id="191" name="Shape 191"/>
          <p:cNvSpPr txBox="1"/>
          <p:nvPr>
            <p:ph idx="1" type="body"/>
          </p:nvPr>
        </p:nvSpPr>
        <p:spPr>
          <a:xfrm>
            <a:off x="311700" y="1171675"/>
            <a:ext cx="3999900" cy="3397200"/>
          </a:xfrm>
          <a:prstGeom prst="rect">
            <a:avLst/>
          </a:prstGeom>
        </p:spPr>
        <p:txBody>
          <a:bodyPr anchorCtr="0" anchor="t" bIns="91425" lIns="91425" rIns="91425" tIns="91425">
            <a:noAutofit/>
          </a:bodyPr>
          <a:lstStyle/>
          <a:p>
            <a:pPr indent="-330200" lvl="0" marL="457200" rtl="0">
              <a:spcBef>
                <a:spcPts val="0"/>
              </a:spcBef>
              <a:buSzPct val="100000"/>
            </a:pPr>
            <a:r>
              <a:rPr lang="en" sz="1600"/>
              <a:t>Use </a:t>
            </a:r>
            <a:r>
              <a:rPr lang="en" sz="1600">
                <a:latin typeface="Courier New"/>
                <a:ea typeface="Courier New"/>
                <a:cs typeface="Courier New"/>
                <a:sym typeface="Courier New"/>
              </a:rPr>
              <a:t>-debug </a:t>
            </a:r>
            <a:r>
              <a:rPr lang="en" sz="1600"/>
              <a:t>at the command line</a:t>
            </a:r>
          </a:p>
          <a:p>
            <a:pPr indent="-330200" lvl="0" marL="457200" rtl="0">
              <a:spcBef>
                <a:spcPts val="0"/>
              </a:spcBef>
              <a:buSzPct val="100000"/>
            </a:pPr>
            <a:r>
              <a:rPr lang="en" sz="1600"/>
              <a:t>Set breakpoint to pause upon reaching a piece of code:</a:t>
            </a:r>
            <a:br>
              <a:rPr lang="en" sz="1600"/>
            </a:br>
            <a:r>
              <a:rPr lang="en" sz="1600">
                <a:latin typeface="Courier New"/>
                <a:ea typeface="Courier New"/>
                <a:cs typeface="Courier New"/>
                <a:sym typeface="Courier New"/>
              </a:rPr>
              <a:t>bpset 0xBEEF</a:t>
            </a:r>
          </a:p>
          <a:p>
            <a:pPr indent="-330200" lvl="0" marL="457200" rtl="0">
              <a:spcBef>
                <a:spcPts val="0"/>
              </a:spcBef>
              <a:spcAft>
                <a:spcPts val="0"/>
              </a:spcAft>
              <a:buSzPct val="100000"/>
            </a:pPr>
            <a:r>
              <a:rPr lang="en" sz="1600"/>
              <a:t>Set watchpoint to see when </a:t>
            </a:r>
            <a:r>
              <a:rPr b="1" lang="en" sz="1600"/>
              <a:t>one</a:t>
            </a:r>
            <a:r>
              <a:rPr lang="en" sz="1600"/>
              <a:t> byte of memory is:</a:t>
            </a:r>
          </a:p>
          <a:p>
            <a:pPr indent="-330200" lvl="1" marL="914400" rtl="0">
              <a:spcBef>
                <a:spcPts val="0"/>
              </a:spcBef>
              <a:spcAft>
                <a:spcPts val="0"/>
              </a:spcAft>
              <a:buSzPct val="100000"/>
            </a:pPr>
            <a:r>
              <a:rPr lang="en" sz="1600"/>
              <a:t>Read: </a:t>
            </a:r>
            <a:r>
              <a:rPr lang="en" sz="1600">
                <a:latin typeface="Courier New"/>
                <a:ea typeface="Courier New"/>
                <a:cs typeface="Courier New"/>
                <a:sym typeface="Courier New"/>
              </a:rPr>
              <a:t>wpset 0xBEEF,1,r</a:t>
            </a:r>
          </a:p>
          <a:p>
            <a:pPr indent="-330200" lvl="1" marL="914400" rtl="0">
              <a:spcBef>
                <a:spcPts val="0"/>
              </a:spcBef>
              <a:spcAft>
                <a:spcPts val="0"/>
              </a:spcAft>
              <a:buSzPct val="100000"/>
            </a:pPr>
            <a:r>
              <a:rPr lang="en" sz="1600"/>
              <a:t>Written: </a:t>
            </a:r>
            <a:r>
              <a:rPr lang="en" sz="1600">
                <a:latin typeface="Courier New"/>
                <a:ea typeface="Courier New"/>
                <a:cs typeface="Courier New"/>
                <a:sym typeface="Courier New"/>
              </a:rPr>
              <a:t>wpset 0xBEEF,1,w</a:t>
            </a:r>
          </a:p>
          <a:p>
            <a:pPr indent="-330200" lvl="1" marL="914400" rtl="0">
              <a:spcBef>
                <a:spcPts val="0"/>
              </a:spcBef>
              <a:spcAft>
                <a:spcPts val="0"/>
              </a:spcAft>
              <a:buSzPct val="100000"/>
            </a:pPr>
            <a:r>
              <a:rPr lang="en" sz="1600"/>
              <a:t>Either: </a:t>
            </a:r>
            <a:r>
              <a:rPr lang="en" sz="1600">
                <a:latin typeface="Courier New"/>
                <a:ea typeface="Courier New"/>
                <a:cs typeface="Courier New"/>
                <a:sym typeface="Courier New"/>
              </a:rPr>
              <a:t>wpset 0xBEEF,1,rw</a:t>
            </a:r>
          </a:p>
        </p:txBody>
      </p:sp>
      <p:pic>
        <p:nvPicPr>
          <p:cNvPr descr="tapper-dos-debug.png" id="192" name="Shape 192"/>
          <p:cNvPicPr preferRelativeResize="0"/>
          <p:nvPr/>
        </p:nvPicPr>
        <p:blipFill rotWithShape="1">
          <a:blip r:embed="rId3">
            <a:alphaModFix/>
          </a:blip>
          <a:srcRect b="29113" l="0" r="0" t="0"/>
          <a:stretch/>
        </p:blipFill>
        <p:spPr>
          <a:xfrm>
            <a:off x="4705150" y="342525"/>
            <a:ext cx="2035798" cy="1955426"/>
          </a:xfrm>
          <a:prstGeom prst="rect">
            <a:avLst/>
          </a:prstGeom>
          <a:noFill/>
          <a:ln>
            <a:noFill/>
          </a:ln>
        </p:spPr>
      </p:pic>
      <p:pic>
        <p:nvPicPr>
          <p:cNvPr descr="tapper-rom-error.png" id="193" name="Shape 193"/>
          <p:cNvPicPr preferRelativeResize="0"/>
          <p:nvPr/>
        </p:nvPicPr>
        <p:blipFill rotWithShape="1">
          <a:blip r:embed="rId4">
            <a:alphaModFix/>
          </a:blip>
          <a:srcRect b="0" l="6155" r="6155" t="0"/>
          <a:stretch/>
        </p:blipFill>
        <p:spPr>
          <a:xfrm>
            <a:off x="6796425" y="342525"/>
            <a:ext cx="2035798" cy="1946700"/>
          </a:xfrm>
          <a:prstGeom prst="rect">
            <a:avLst/>
          </a:prstGeom>
          <a:noFill/>
          <a:ln>
            <a:noFill/>
          </a:ln>
        </p:spPr>
      </p:pic>
      <p:pic>
        <p:nvPicPr>
          <p:cNvPr descr="tapper-debugger.png" id="194" name="Shape 194"/>
          <p:cNvPicPr preferRelativeResize="0"/>
          <p:nvPr/>
        </p:nvPicPr>
        <p:blipFill rotWithShape="1">
          <a:blip r:embed="rId5">
            <a:alphaModFix/>
          </a:blip>
          <a:srcRect b="357" l="0" r="0" t="357"/>
          <a:stretch/>
        </p:blipFill>
        <p:spPr>
          <a:xfrm>
            <a:off x="4705199" y="2336175"/>
            <a:ext cx="4127097" cy="2420351"/>
          </a:xfrm>
          <a:prstGeom prst="rect">
            <a:avLst/>
          </a:prstGeom>
          <a:noFill/>
          <a:ln>
            <a:noFill/>
          </a:ln>
        </p:spPr>
      </p:pic>
      <p:sp>
        <p:nvSpPr>
          <p:cNvPr id="195" name="Shape 195"/>
          <p:cNvSpPr/>
          <p:nvPr/>
        </p:nvSpPr>
        <p:spPr>
          <a:xfrm>
            <a:off x="4705200" y="788725"/>
            <a:ext cx="2035800" cy="1500600"/>
          </a:xfrm>
          <a:prstGeom prst="rect">
            <a:avLst/>
          </a:prstGeom>
          <a:solidFill>
            <a:srgbClr val="000000">
              <a:alpha val="43850"/>
            </a:srgbClr>
          </a:solidFill>
          <a:ln>
            <a:noFill/>
          </a:ln>
        </p:spPr>
        <p:txBody>
          <a:bodyPr anchorCtr="0" anchor="ctr" bIns="91425" lIns="91425" rIns="91425" tIns="91425">
            <a:noAutofit/>
          </a:bodyPr>
          <a:lstStyle/>
          <a:p>
            <a:pPr lvl="0">
              <a:spcBef>
                <a:spcPts val="0"/>
              </a:spcBef>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9" name="Shape 199"/>
        <p:cNvGrpSpPr/>
        <p:nvPr/>
      </p:nvGrpSpPr>
      <p:grpSpPr>
        <a:xfrm>
          <a:off x="0" y="0"/>
          <a:ext cx="0" cy="0"/>
          <a:chOff x="0" y="0"/>
          <a:chExt cx="0" cy="0"/>
        </a:xfrm>
      </p:grpSpPr>
      <p:sp>
        <p:nvSpPr>
          <p:cNvPr id="200" name="Shape 200"/>
          <p:cNvSpPr txBox="1"/>
          <p:nvPr>
            <p:ph type="title"/>
          </p:nvPr>
        </p:nvSpPr>
        <p:spPr>
          <a:xfrm>
            <a:off x="512700" y="1893300"/>
            <a:ext cx="8118600" cy="1522800"/>
          </a:xfrm>
          <a:prstGeom prst="rect">
            <a:avLst/>
          </a:prstGeom>
        </p:spPr>
        <p:txBody>
          <a:bodyPr anchorCtr="0" anchor="b" bIns="91425" lIns="91425" rIns="91425" tIns="91425">
            <a:noAutofit/>
          </a:bodyPr>
          <a:lstStyle/>
          <a:p>
            <a:pPr lvl="0" rtl="0">
              <a:spcBef>
                <a:spcPts val="0"/>
              </a:spcBef>
              <a:buNone/>
            </a:pPr>
            <a:r>
              <a:rPr lang="en"/>
              <a:t>Demo</a:t>
            </a:r>
          </a:p>
        </p:txBody>
      </p:sp>
      <p:sp>
        <p:nvSpPr>
          <p:cNvPr id="201" name="Shape 201"/>
          <p:cNvSpPr txBox="1"/>
          <p:nvPr>
            <p:ph idx="4294967295" type="subTitle"/>
          </p:nvPr>
        </p:nvSpPr>
        <p:spPr>
          <a:xfrm>
            <a:off x="512700" y="3840639"/>
            <a:ext cx="8118600" cy="787500"/>
          </a:xfrm>
          <a:prstGeom prst="rect">
            <a:avLst/>
          </a:prstGeom>
        </p:spPr>
        <p:txBody>
          <a:bodyPr anchorCtr="0" anchor="t" bIns="91425" lIns="91425" rIns="91425" tIns="91425">
            <a:noAutofit/>
          </a:bodyPr>
          <a:lstStyle/>
          <a:p>
            <a:pPr lvl="0" rtl="0">
              <a:spcBef>
                <a:spcPts val="0"/>
              </a:spcBef>
              <a:buNone/>
            </a:pPr>
            <a:r>
              <a:rPr lang="en">
                <a:solidFill>
                  <a:schemeClr val="accent2"/>
                </a:solidFill>
              </a:rPr>
              <a:t>Choking Your Checksum So You Can Really Edit Background Tiles</a:t>
            </a:r>
          </a:p>
          <a:p>
            <a:pPr lvl="0" rtl="0">
              <a:spcBef>
                <a:spcPts val="0"/>
              </a:spcBef>
              <a:buNone/>
            </a:pPr>
            <a:r>
              <a:rPr lang="en"/>
              <a:t>12.04.2016 (5844 2F70)SDthgkkjkj</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sp>
        <p:nvSpPr>
          <p:cNvPr id="206" name="Shape 206"/>
          <p:cNvSpPr txBox="1"/>
          <p:nvPr>
            <p:ph idx="1" type="body"/>
          </p:nvPr>
        </p:nvSpPr>
        <p:spPr>
          <a:xfrm>
            <a:off x="311700" y="1171675"/>
            <a:ext cx="3999900" cy="3397200"/>
          </a:xfrm>
          <a:prstGeom prst="rect">
            <a:avLst/>
          </a:prstGeom>
        </p:spPr>
        <p:txBody>
          <a:bodyPr anchorCtr="0" anchor="t" bIns="91425" lIns="91425" rIns="91425" tIns="91425">
            <a:noAutofit/>
          </a:bodyPr>
          <a:lstStyle/>
          <a:p>
            <a:pPr lvl="0" rtl="0">
              <a:spcBef>
                <a:spcPts val="0"/>
              </a:spcBef>
              <a:buNone/>
            </a:pPr>
            <a:r>
              <a:rPr b="1" lang="en" sz="1800"/>
              <a:t>Tile Codes At a Glance</a:t>
            </a:r>
          </a:p>
          <a:p>
            <a:pPr indent="-330200" lvl="0" marL="457200" rtl="0">
              <a:spcBef>
                <a:spcPts val="0"/>
              </a:spcBef>
              <a:buSzPct val="100000"/>
            </a:pPr>
            <a:r>
              <a:rPr lang="en" sz="1600"/>
              <a:t>Range: [0, 0x3FF]</a:t>
            </a:r>
          </a:p>
          <a:p>
            <a:pPr indent="-330200" lvl="0" marL="457200" rtl="0">
              <a:spcBef>
                <a:spcPts val="0"/>
              </a:spcBef>
              <a:buSzPct val="100000"/>
            </a:pPr>
            <a:r>
              <a:rPr lang="en" sz="1600"/>
              <a:t>Little endian</a:t>
            </a:r>
            <a:br>
              <a:rPr lang="en" sz="1600"/>
            </a:br>
            <a:r>
              <a:rPr lang="en" sz="1600"/>
              <a:t>0x6F11 = Tile 16F, Palette 1</a:t>
            </a:r>
          </a:p>
          <a:p>
            <a:pPr indent="-330200" lvl="0" marL="457200" rtl="0">
              <a:spcBef>
                <a:spcPts val="0"/>
              </a:spcBef>
              <a:buSzPct val="100000"/>
            </a:pPr>
            <a:r>
              <a:rPr lang="en" sz="1600"/>
              <a:t>Aliased; higher-order bits affect various settings as described at right</a:t>
            </a:r>
          </a:p>
        </p:txBody>
      </p:sp>
      <p:sp>
        <p:nvSpPr>
          <p:cNvPr id="207" name="Shape 207"/>
          <p:cNvSpPr txBox="1"/>
          <p:nvPr>
            <p:ph idx="2" type="body"/>
          </p:nvPr>
        </p:nvSpPr>
        <p:spPr>
          <a:xfrm>
            <a:off x="4832400" y="1171675"/>
            <a:ext cx="3999900" cy="3397200"/>
          </a:xfrm>
          <a:prstGeom prst="rect">
            <a:avLst/>
          </a:prstGeom>
        </p:spPr>
        <p:txBody>
          <a:bodyPr anchorCtr="0" anchor="t" bIns="91425" lIns="91425" rIns="91425" tIns="91425">
            <a:noAutofit/>
          </a:bodyPr>
          <a:lstStyle/>
          <a:p>
            <a:pPr lvl="0" rtl="0">
              <a:spcBef>
                <a:spcPts val="0"/>
              </a:spcBef>
              <a:buNone/>
            </a:pPr>
            <a:r>
              <a:rPr b="1" lang="en" sz="1800"/>
              <a:t>Specifics</a:t>
            </a:r>
          </a:p>
          <a:p>
            <a:pPr indent="-330200" lvl="0" marL="457200" rtl="0">
              <a:spcBef>
                <a:spcPts val="0"/>
              </a:spcBef>
              <a:buSzPct val="100000"/>
            </a:pPr>
            <a:r>
              <a:rPr lang="en" sz="1600"/>
              <a:t>Bits 15:14 - No apparent change</a:t>
            </a:r>
          </a:p>
          <a:p>
            <a:pPr indent="-330200" lvl="0" marL="457200" rtl="0">
              <a:spcBef>
                <a:spcPts val="0"/>
              </a:spcBef>
              <a:buSzPct val="100000"/>
            </a:pPr>
            <a:r>
              <a:rPr lang="en" sz="1600"/>
              <a:t>Bits 13:12 - Major palette</a:t>
            </a:r>
            <a:br>
              <a:rPr lang="en" sz="1600"/>
            </a:br>
            <a:r>
              <a:rPr lang="en" sz="1600"/>
              <a:t>4 total groups of 16 colors</a:t>
            </a:r>
          </a:p>
          <a:p>
            <a:pPr indent="-330200" lvl="0" marL="457200" rtl="0">
              <a:spcBef>
                <a:spcPts val="0"/>
              </a:spcBef>
              <a:buSzPct val="100000"/>
            </a:pPr>
            <a:r>
              <a:rPr lang="en" sz="1600"/>
              <a:t>Bit 11 - Flip horizontal</a:t>
            </a:r>
          </a:p>
          <a:p>
            <a:pPr indent="-330200" lvl="0" marL="457200" rtl="0">
              <a:spcBef>
                <a:spcPts val="0"/>
              </a:spcBef>
              <a:spcAft>
                <a:spcPts val="1000"/>
              </a:spcAft>
              <a:buSzPct val="100000"/>
            </a:pPr>
            <a:r>
              <a:rPr lang="en" sz="1600"/>
              <a:t>Bit 10 - Flip vertical</a:t>
            </a:r>
          </a:p>
          <a:p>
            <a:pPr indent="-330200" lvl="0" marL="457200" rtl="0">
              <a:spcBef>
                <a:spcPts val="0"/>
              </a:spcBef>
              <a:spcAft>
                <a:spcPts val="1000"/>
              </a:spcAft>
              <a:buSzPct val="100000"/>
            </a:pPr>
            <a:r>
              <a:rPr lang="en" sz="1600"/>
              <a:t>Bits 9:0 - Tile address</a:t>
            </a:r>
          </a:p>
        </p:txBody>
      </p:sp>
      <p:sp>
        <p:nvSpPr>
          <p:cNvPr id="208" name="Shape 208"/>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a:t>Background Tile Codes</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490250" y="526350"/>
            <a:ext cx="6015000" cy="4090800"/>
          </a:xfrm>
          <a:prstGeom prst="rect">
            <a:avLst/>
          </a:prstGeom>
        </p:spPr>
        <p:txBody>
          <a:bodyPr anchorCtr="0" anchor="ctr" bIns="91425" lIns="91425" rIns="91425" tIns="91425">
            <a:noAutofit/>
          </a:bodyPr>
          <a:lstStyle/>
          <a:p>
            <a:pPr lvl="0" rtl="0">
              <a:spcBef>
                <a:spcPts val="0"/>
              </a:spcBef>
              <a:buNone/>
            </a:pPr>
            <a:r>
              <a:rPr lang="en"/>
              <a:t>Editing Tiles</a:t>
            </a:r>
            <a:br>
              <a:rPr lang="en"/>
            </a:br>
            <a:r>
              <a:rPr lang="en"/>
              <a:t>Sucks</a:t>
            </a:r>
            <a:br>
              <a:rPr lang="en"/>
            </a:br>
            <a:r>
              <a:rPr lang="en"/>
              <a:t>Without Tools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title"/>
          </p:nvPr>
        </p:nvSpPr>
        <p:spPr>
          <a:xfrm>
            <a:off x="490250" y="526350"/>
            <a:ext cx="5604000" cy="4090800"/>
          </a:xfrm>
          <a:prstGeom prst="rect">
            <a:avLst/>
          </a:prstGeom>
        </p:spPr>
        <p:txBody>
          <a:bodyPr anchorCtr="0" anchor="ctr" bIns="91425" lIns="91425" rIns="91425" tIns="91425">
            <a:noAutofit/>
          </a:bodyPr>
          <a:lstStyle/>
          <a:p>
            <a:pPr lvl="0">
              <a:spcBef>
                <a:spcPts val="0"/>
              </a:spcBef>
              <a:buNone/>
            </a:pPr>
            <a:r>
              <a:rPr lang="en"/>
              <a:t>The </a:t>
            </a:r>
            <a:r>
              <a:rPr lang="en"/>
              <a:t>Tapper </a:t>
            </a:r>
            <a:r>
              <a:rPr lang="en"/>
              <a:t>game </a:t>
            </a:r>
            <a:r>
              <a:rPr lang="en"/>
              <a:t>has plenty of Budweiser branding.</a:t>
            </a:r>
          </a:p>
        </p:txBody>
      </p:sp>
      <p:pic>
        <p:nvPicPr>
          <p:cNvPr descr="tapper-l3.png" id="66" name="Shape 66"/>
          <p:cNvPicPr preferRelativeResize="0"/>
          <p:nvPr/>
        </p:nvPicPr>
        <p:blipFill rotWithShape="1">
          <a:blip r:embed="rId3">
            <a:alphaModFix/>
          </a:blip>
          <a:srcRect b="79905" l="35500" r="39867" t="5884"/>
          <a:stretch/>
        </p:blipFill>
        <p:spPr>
          <a:xfrm>
            <a:off x="6170450" y="384550"/>
            <a:ext cx="2487024" cy="1137674"/>
          </a:xfrm>
          <a:prstGeom prst="rect">
            <a:avLst/>
          </a:prstGeom>
          <a:noFill/>
          <a:ln>
            <a:noFill/>
          </a:ln>
        </p:spPr>
      </p:pic>
      <p:pic>
        <p:nvPicPr>
          <p:cNvPr descr="tapper-l3.png" id="67" name="Shape 67"/>
          <p:cNvPicPr preferRelativeResize="0"/>
          <p:nvPr/>
        </p:nvPicPr>
        <p:blipFill rotWithShape="1">
          <a:blip r:embed="rId3">
            <a:alphaModFix/>
          </a:blip>
          <a:srcRect b="52143" l="0" r="82188" t="29841"/>
          <a:stretch/>
        </p:blipFill>
        <p:spPr>
          <a:xfrm>
            <a:off x="7359100" y="1702375"/>
            <a:ext cx="1505724" cy="1207524"/>
          </a:xfrm>
          <a:prstGeom prst="rect">
            <a:avLst/>
          </a:prstGeom>
          <a:noFill/>
          <a:ln>
            <a:noFill/>
          </a:ln>
        </p:spPr>
      </p:pic>
      <p:pic>
        <p:nvPicPr>
          <p:cNvPr descr="tapper-l1.png" id="68" name="Shape 68"/>
          <p:cNvPicPr preferRelativeResize="0"/>
          <p:nvPr/>
        </p:nvPicPr>
        <p:blipFill rotWithShape="1">
          <a:blip r:embed="rId4">
            <a:alphaModFix/>
          </a:blip>
          <a:srcRect b="0" l="0" r="0" t="5249"/>
          <a:stretch/>
        </p:blipFill>
        <p:spPr>
          <a:xfrm>
            <a:off x="4033125" y="2675899"/>
            <a:ext cx="2986800" cy="2243775"/>
          </a:xfrm>
          <a:prstGeom prst="rect">
            <a:avLst/>
          </a:prstGeom>
          <a:noFill/>
          <a:ln>
            <a:noFill/>
          </a:ln>
        </p:spPr>
      </p:pic>
      <p:pic>
        <p:nvPicPr>
          <p:cNvPr descr="tapper-l1.png" id="69" name="Shape 69"/>
          <p:cNvPicPr preferRelativeResize="0"/>
          <p:nvPr/>
        </p:nvPicPr>
        <p:blipFill rotWithShape="1">
          <a:blip r:embed="rId4">
            <a:alphaModFix/>
          </a:blip>
          <a:srcRect b="28786" l="80892" r="7304" t="51957"/>
          <a:stretch/>
        </p:blipFill>
        <p:spPr>
          <a:xfrm>
            <a:off x="7326637" y="3090050"/>
            <a:ext cx="1265850" cy="16373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7" name="Shape 217"/>
        <p:cNvGrpSpPr/>
        <p:nvPr/>
      </p:nvGrpSpPr>
      <p:grpSpPr>
        <a:xfrm>
          <a:off x="0" y="0"/>
          <a:ext cx="0" cy="0"/>
          <a:chOff x="0" y="0"/>
          <a:chExt cx="0" cy="0"/>
        </a:xfrm>
      </p:grpSpPr>
      <p:sp>
        <p:nvSpPr>
          <p:cNvPr id="218" name="Shape 218"/>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Tile Tweaking Tools</a:t>
            </a:r>
          </a:p>
        </p:txBody>
      </p:sp>
      <p:sp>
        <p:nvSpPr>
          <p:cNvPr id="219" name="Shape 219"/>
          <p:cNvSpPr txBox="1"/>
          <p:nvPr>
            <p:ph idx="1" type="body"/>
          </p:nvPr>
        </p:nvSpPr>
        <p:spPr>
          <a:xfrm>
            <a:off x="311700" y="1171675"/>
            <a:ext cx="3999900" cy="3397200"/>
          </a:xfrm>
          <a:prstGeom prst="rect">
            <a:avLst/>
          </a:prstGeom>
        </p:spPr>
        <p:txBody>
          <a:bodyPr anchorCtr="0" anchor="t" bIns="91425" lIns="91425" rIns="91425" tIns="91425">
            <a:noAutofit/>
          </a:bodyPr>
          <a:lstStyle/>
          <a:p>
            <a:pPr indent="-330200" lvl="0" marL="457200" rtl="0">
              <a:spcBef>
                <a:spcPts val="0"/>
              </a:spcBef>
              <a:buSzPct val="100000"/>
            </a:pPr>
            <a:r>
              <a:rPr lang="en" sz="1600"/>
              <a:t>Plenty of tools at </a:t>
            </a:r>
            <a:r>
              <a:rPr lang="en" sz="1600" u="sng">
                <a:solidFill>
                  <a:schemeClr val="hlink"/>
                </a:solidFill>
                <a:hlinkClick r:id="rId3"/>
              </a:rPr>
              <a:t>http://www.romhacking.net</a:t>
            </a:r>
          </a:p>
          <a:p>
            <a:pPr indent="-330200" lvl="0" marL="457200" rtl="0">
              <a:spcBef>
                <a:spcPts val="0"/>
              </a:spcBef>
              <a:buSzPct val="100000"/>
            </a:pPr>
            <a:r>
              <a:rPr lang="en" sz="1600"/>
              <a:t>Vast majority geared toward home consoles from VCS to PlayStation</a:t>
            </a:r>
          </a:p>
          <a:p>
            <a:pPr indent="-330200" lvl="0" marL="457200" marR="0" rtl="0" algn="l">
              <a:lnSpc>
                <a:spcPct val="115000"/>
              </a:lnSpc>
              <a:spcBef>
                <a:spcPts val="0"/>
              </a:spcBef>
              <a:spcAft>
                <a:spcPts val="0"/>
              </a:spcAft>
              <a:buClr>
                <a:schemeClr val="dk1"/>
              </a:buClr>
              <a:buSzPct val="100000"/>
              <a:buFont typeface="Old Standard TT"/>
            </a:pPr>
            <a:r>
              <a:rPr lang="en" sz="1600"/>
              <a:t>Can’t find one? Write it and submit it!</a:t>
            </a:r>
          </a:p>
        </p:txBody>
      </p:sp>
      <p:pic>
        <p:nvPicPr>
          <p:cNvPr descr="yy-chr.png" id="220" name="Shape 220"/>
          <p:cNvPicPr preferRelativeResize="0"/>
          <p:nvPr/>
        </p:nvPicPr>
        <p:blipFill rotWithShape="1">
          <a:blip r:embed="rId4">
            <a:alphaModFix/>
          </a:blip>
          <a:srcRect b="0" l="0" r="15124" t="0"/>
          <a:stretch/>
        </p:blipFill>
        <p:spPr>
          <a:xfrm>
            <a:off x="4705150" y="342525"/>
            <a:ext cx="2035798" cy="1955426"/>
          </a:xfrm>
          <a:prstGeom prst="rect">
            <a:avLst/>
          </a:prstGeom>
          <a:noFill/>
          <a:ln>
            <a:noFill/>
          </a:ln>
        </p:spPr>
      </p:pic>
      <p:pic>
        <p:nvPicPr>
          <p:cNvPr descr="my-code.png" id="221" name="Shape 221"/>
          <p:cNvPicPr preferRelativeResize="0"/>
          <p:nvPr/>
        </p:nvPicPr>
        <p:blipFill rotWithShape="1">
          <a:blip r:embed="rId5">
            <a:alphaModFix/>
          </a:blip>
          <a:srcRect b="219" l="4806" r="24190" t="228"/>
          <a:stretch/>
        </p:blipFill>
        <p:spPr>
          <a:xfrm>
            <a:off x="6796425" y="342525"/>
            <a:ext cx="2035799" cy="1946699"/>
          </a:xfrm>
          <a:prstGeom prst="rect">
            <a:avLst/>
          </a:prstGeom>
          <a:noFill/>
          <a:ln>
            <a:noFill/>
          </a:ln>
        </p:spPr>
      </p:pic>
      <p:pic>
        <p:nvPicPr>
          <p:cNvPr descr="romhacking.net.png" id="222" name="Shape 222"/>
          <p:cNvPicPr preferRelativeResize="0"/>
          <p:nvPr/>
        </p:nvPicPr>
        <p:blipFill rotWithShape="1">
          <a:blip r:embed="rId6">
            <a:alphaModFix/>
          </a:blip>
          <a:srcRect b="0" l="0" r="0" t="0"/>
          <a:stretch/>
        </p:blipFill>
        <p:spPr>
          <a:xfrm>
            <a:off x="4705200" y="2336175"/>
            <a:ext cx="4127099" cy="24203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ph type="title"/>
          </p:nvPr>
        </p:nvSpPr>
        <p:spPr>
          <a:xfrm>
            <a:off x="512700" y="1893300"/>
            <a:ext cx="8118600" cy="1522800"/>
          </a:xfrm>
          <a:prstGeom prst="rect">
            <a:avLst/>
          </a:prstGeom>
        </p:spPr>
        <p:txBody>
          <a:bodyPr anchorCtr="0" anchor="b" bIns="91425" lIns="91425" rIns="91425" tIns="91425">
            <a:noAutofit/>
          </a:bodyPr>
          <a:lstStyle/>
          <a:p>
            <a:pPr lvl="0" rtl="0">
              <a:spcBef>
                <a:spcPts val="0"/>
              </a:spcBef>
              <a:buNone/>
            </a:pPr>
            <a:r>
              <a:rPr lang="en"/>
              <a:t>Walkthrough</a:t>
            </a:r>
          </a:p>
        </p:txBody>
      </p:sp>
      <p:sp>
        <p:nvSpPr>
          <p:cNvPr id="228" name="Shape 228"/>
          <p:cNvSpPr txBox="1"/>
          <p:nvPr>
            <p:ph idx="4294967295" type="subTitle"/>
          </p:nvPr>
        </p:nvSpPr>
        <p:spPr>
          <a:xfrm>
            <a:off x="512700" y="3840639"/>
            <a:ext cx="8118600" cy="787500"/>
          </a:xfrm>
          <a:prstGeom prst="rect">
            <a:avLst/>
          </a:prstGeom>
        </p:spPr>
        <p:txBody>
          <a:bodyPr anchorCtr="0" anchor="t" bIns="91425" lIns="91425" rIns="91425" tIns="91425">
            <a:noAutofit/>
          </a:bodyPr>
          <a:lstStyle/>
          <a:p>
            <a:pPr lvl="0" rtl="0">
              <a:spcBef>
                <a:spcPts val="0"/>
              </a:spcBef>
              <a:buNone/>
            </a:pPr>
            <a:r>
              <a:rPr lang="en">
                <a:solidFill>
                  <a:schemeClr val="accent2"/>
                </a:solidFill>
              </a:rPr>
              <a:t>My Python Program For Automating Tile Art (MPPFATA: nice ring to it, eh?)</a:t>
            </a:r>
          </a:p>
          <a:p>
            <a:pPr lvl="0" rtl="0">
              <a:spcBef>
                <a:spcPts val="0"/>
              </a:spcBef>
              <a:buNone/>
            </a:pPr>
            <a:r>
              <a:rPr lang="en"/>
              <a:t>12.04.2016 (5844 2F70)SDthgkkjkj</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sp>
        <p:nvSpPr>
          <p:cNvPr id="233" name="Shape 233"/>
          <p:cNvSpPr txBox="1"/>
          <p:nvPr>
            <p:ph type="ctrTitle"/>
          </p:nvPr>
        </p:nvSpPr>
        <p:spPr>
          <a:xfrm>
            <a:off x="512700" y="357500"/>
            <a:ext cx="8118600" cy="1109700"/>
          </a:xfrm>
          <a:prstGeom prst="rect">
            <a:avLst/>
          </a:prstGeom>
        </p:spPr>
        <p:txBody>
          <a:bodyPr anchorCtr="0" anchor="b" bIns="91425" lIns="91425" rIns="91425" tIns="91425">
            <a:noAutofit/>
          </a:bodyPr>
          <a:lstStyle/>
          <a:p>
            <a:pPr lvl="0" rtl="0" algn="ctr">
              <a:spcBef>
                <a:spcPts val="0"/>
              </a:spcBef>
              <a:buNone/>
            </a:pPr>
            <a:r>
              <a:rPr lang="en"/>
              <a:t>Mastering Pixel Art</a:t>
            </a:r>
          </a:p>
          <a:p>
            <a:pPr lvl="0" rtl="0" algn="ctr">
              <a:spcBef>
                <a:spcPts val="0"/>
              </a:spcBef>
              <a:buNone/>
            </a:pPr>
            <a:r>
              <a:rPr lang="en" sz="2400"/>
              <a:t>(for the game)</a:t>
            </a:r>
          </a:p>
        </p:txBody>
      </p:sp>
      <p:pic>
        <p:nvPicPr>
          <p:cNvPr descr="tapper-rebranded.png" id="234" name="Shape 234"/>
          <p:cNvPicPr preferRelativeResize="0"/>
          <p:nvPr/>
        </p:nvPicPr>
        <p:blipFill>
          <a:blip r:embed="rId3">
            <a:alphaModFix/>
          </a:blip>
          <a:stretch>
            <a:fillRect/>
          </a:stretch>
        </p:blipFill>
        <p:spPr>
          <a:xfrm>
            <a:off x="1808550" y="1970925"/>
            <a:ext cx="5648499" cy="1445599"/>
          </a:xfrm>
          <a:prstGeom prst="rect">
            <a:avLst/>
          </a:prstGeom>
          <a:noFill/>
          <a:ln>
            <a:noFill/>
          </a:ln>
        </p:spPr>
      </p:pic>
      <p:sp>
        <p:nvSpPr>
          <p:cNvPr id="235" name="Shape 235"/>
          <p:cNvSpPr txBox="1"/>
          <p:nvPr>
            <p:ph idx="1" type="subTitle"/>
          </p:nvPr>
        </p:nvSpPr>
        <p:spPr>
          <a:xfrm>
            <a:off x="512700" y="3840639"/>
            <a:ext cx="8118600" cy="787500"/>
          </a:xfrm>
          <a:prstGeom prst="rect">
            <a:avLst/>
          </a:prstGeom>
        </p:spPr>
        <p:txBody>
          <a:bodyPr anchorCtr="0" anchor="t" bIns="91425" lIns="91425" rIns="91425" tIns="91425">
            <a:noAutofit/>
          </a:bodyPr>
          <a:lstStyle/>
          <a:p>
            <a:pPr lvl="0">
              <a:spcBef>
                <a:spcPts val="0"/>
              </a:spcBef>
              <a:buNone/>
            </a:pPr>
            <a:r>
              <a:rPr lang="en"/>
              <a:t>Content by Stacy Wylie</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Starting With the Logo</a:t>
            </a:r>
          </a:p>
        </p:txBody>
      </p:sp>
      <p:sp>
        <p:nvSpPr>
          <p:cNvPr id="241" name="Shape 241"/>
          <p:cNvSpPr txBox="1"/>
          <p:nvPr>
            <p:ph idx="1" type="body"/>
          </p:nvPr>
        </p:nvSpPr>
        <p:spPr>
          <a:xfrm>
            <a:off x="311700" y="1171675"/>
            <a:ext cx="3431100" cy="3397200"/>
          </a:xfrm>
          <a:prstGeom prst="rect">
            <a:avLst/>
          </a:prstGeom>
        </p:spPr>
        <p:txBody>
          <a:bodyPr anchorCtr="0" anchor="t" bIns="91425" lIns="91425" rIns="91425" tIns="91425">
            <a:noAutofit/>
          </a:bodyPr>
          <a:lstStyle/>
          <a:p>
            <a:pPr indent="-330200" lvl="0" marL="457200" rtl="0">
              <a:spcBef>
                <a:spcPts val="0"/>
              </a:spcBef>
              <a:buSzPct val="100000"/>
            </a:pPr>
            <a:r>
              <a:rPr b="1" lang="en" sz="1600"/>
              <a:t>Use GIMP</a:t>
            </a:r>
            <a:r>
              <a:rPr lang="en" sz="1600"/>
              <a:t> from https://www.gimp.org/</a:t>
            </a:r>
          </a:p>
          <a:p>
            <a:pPr indent="-330200" lvl="0" marL="457200" rtl="0">
              <a:spcBef>
                <a:spcPts val="0"/>
              </a:spcBef>
              <a:buSzPct val="100000"/>
            </a:pPr>
            <a:r>
              <a:rPr i="1" lang="en" sz="1600"/>
              <a:t>GIMP is the </a:t>
            </a:r>
            <a:r>
              <a:rPr i="1" lang="en" sz="1600" u="sng"/>
              <a:t>ONE TOOL</a:t>
            </a:r>
            <a:r>
              <a:rPr i="1" lang="en" sz="1600"/>
              <a:t> that we need to make our Pixel Art.</a:t>
            </a:r>
          </a:p>
          <a:p>
            <a:pPr indent="-330200" lvl="0" marL="457200" rtl="0">
              <a:spcBef>
                <a:spcPts val="0"/>
              </a:spcBef>
              <a:buSzPct val="100000"/>
            </a:pPr>
            <a:r>
              <a:rPr lang="en" sz="1600"/>
              <a:t>Load the graphic to convert</a:t>
            </a:r>
          </a:p>
          <a:p>
            <a:pPr indent="-330200" lvl="0" marL="457200" rtl="0">
              <a:spcBef>
                <a:spcPts val="0"/>
              </a:spcBef>
              <a:buSzPct val="100000"/>
            </a:pPr>
            <a:r>
              <a:rPr lang="en" sz="1600"/>
              <a:t>Enable transparency; make the background color transparent</a:t>
            </a:r>
          </a:p>
          <a:p>
            <a:pPr indent="-330200" lvl="0" marL="457200" rtl="0">
              <a:spcBef>
                <a:spcPts val="0"/>
              </a:spcBef>
              <a:buSzPct val="100000"/>
            </a:pPr>
            <a:r>
              <a:rPr lang="en" sz="1600"/>
              <a:t>Save as a PNG for now</a:t>
            </a:r>
          </a:p>
        </p:txBody>
      </p:sp>
      <p:pic>
        <p:nvPicPr>
          <p:cNvPr id="242" name="Shape 242"/>
          <p:cNvPicPr preferRelativeResize="0"/>
          <p:nvPr/>
        </p:nvPicPr>
        <p:blipFill>
          <a:blip r:embed="rId3">
            <a:alphaModFix/>
          </a:blip>
          <a:stretch>
            <a:fillRect/>
          </a:stretch>
        </p:blipFill>
        <p:spPr>
          <a:xfrm>
            <a:off x="3818925" y="1402937"/>
            <a:ext cx="5013375" cy="15756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sp>
        <p:nvSpPr>
          <p:cNvPr id="247" name="Shape 247"/>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Remove the Excess</a:t>
            </a:r>
          </a:p>
        </p:txBody>
      </p:sp>
      <p:sp>
        <p:nvSpPr>
          <p:cNvPr id="248" name="Shape 248"/>
          <p:cNvSpPr txBox="1"/>
          <p:nvPr>
            <p:ph idx="1" type="body"/>
          </p:nvPr>
        </p:nvSpPr>
        <p:spPr>
          <a:xfrm>
            <a:off x="311700" y="1171675"/>
            <a:ext cx="3431100" cy="3397200"/>
          </a:xfrm>
          <a:prstGeom prst="rect">
            <a:avLst/>
          </a:prstGeom>
        </p:spPr>
        <p:txBody>
          <a:bodyPr anchorCtr="0" anchor="t" bIns="91425" lIns="91425" rIns="91425" tIns="91425">
            <a:noAutofit/>
          </a:bodyPr>
          <a:lstStyle/>
          <a:p>
            <a:pPr indent="-330200" lvl="0" marL="457200" rtl="0">
              <a:spcBef>
                <a:spcPts val="0"/>
              </a:spcBef>
              <a:buSzPct val="133333"/>
            </a:pPr>
            <a:r>
              <a:rPr lang="en" sz="1200"/>
              <a:t>Find the largest dimension of your image, then find out the maximum size the image can be along that dimension in the game.</a:t>
            </a:r>
          </a:p>
          <a:p>
            <a:pPr indent="-330200" lvl="0" marL="457200" rtl="0">
              <a:spcBef>
                <a:spcPts val="0"/>
              </a:spcBef>
              <a:buSzPct val="133333"/>
            </a:pPr>
            <a:r>
              <a:rPr lang="en" sz="1200"/>
              <a:t>To convert Tapper to Community, we must constrain the width to 96 pixels, so we need to remove extraneous details.</a:t>
            </a:r>
          </a:p>
          <a:p>
            <a:pPr lvl="0" rtl="0">
              <a:spcBef>
                <a:spcPts val="0"/>
              </a:spcBef>
              <a:buNone/>
            </a:pPr>
            <a:r>
              <a:rPr b="1" lang="en" sz="1800"/>
              <a:t>Steps:</a:t>
            </a:r>
          </a:p>
          <a:p>
            <a:pPr lvl="0" rtl="0">
              <a:spcBef>
                <a:spcPts val="0"/>
              </a:spcBef>
              <a:buNone/>
            </a:pPr>
            <a:r>
              <a:t/>
            </a:r>
            <a:endParaRPr b="1" sz="1600"/>
          </a:p>
        </p:txBody>
      </p:sp>
      <p:pic>
        <p:nvPicPr>
          <p:cNvPr id="249" name="Shape 249"/>
          <p:cNvPicPr preferRelativeResize="0"/>
          <p:nvPr/>
        </p:nvPicPr>
        <p:blipFill>
          <a:blip r:embed="rId3">
            <a:alphaModFix/>
          </a:blip>
          <a:stretch>
            <a:fillRect/>
          </a:stretch>
        </p:blipFill>
        <p:spPr>
          <a:xfrm>
            <a:off x="3936125" y="1410675"/>
            <a:ext cx="4757149" cy="1451550"/>
          </a:xfrm>
          <a:prstGeom prst="rect">
            <a:avLst/>
          </a:prstGeom>
          <a:noFill/>
          <a:ln>
            <a:noFill/>
          </a:ln>
        </p:spPr>
      </p:pic>
      <p:sp>
        <p:nvSpPr>
          <p:cNvPr id="250" name="Shape 250"/>
          <p:cNvSpPr/>
          <p:nvPr/>
        </p:nvSpPr>
        <p:spPr>
          <a:xfrm>
            <a:off x="440025" y="3429000"/>
            <a:ext cx="2910300" cy="1140000"/>
          </a:xfrm>
          <a:prstGeom prst="flowChartDelay">
            <a:avLst/>
          </a:prstGeom>
          <a:solidFill>
            <a:schemeClr val="accent4"/>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nSpc>
                <a:spcPct val="115000"/>
              </a:lnSpc>
              <a:spcBef>
                <a:spcPts val="0"/>
              </a:spcBef>
              <a:spcAft>
                <a:spcPts val="0"/>
              </a:spcAft>
              <a:buClr>
                <a:schemeClr val="dk1"/>
              </a:buClr>
              <a:buSzPct val="91666"/>
              <a:buFont typeface="Arial"/>
              <a:buNone/>
            </a:pPr>
            <a:r>
              <a:rPr lang="en" sz="1200">
                <a:solidFill>
                  <a:schemeClr val="dk1"/>
                </a:solidFill>
                <a:latin typeface="Old Standard TT"/>
                <a:ea typeface="Old Standard TT"/>
                <a:cs typeface="Old Standard TT"/>
                <a:sym typeface="Old Standard TT"/>
              </a:rPr>
              <a:t>Use the </a:t>
            </a:r>
            <a:r>
              <a:rPr b="1" lang="en" sz="1200">
                <a:solidFill>
                  <a:schemeClr val="dk1"/>
                </a:solidFill>
                <a:latin typeface="Old Standard TT"/>
                <a:ea typeface="Old Standard TT"/>
                <a:cs typeface="Old Standard TT"/>
                <a:sym typeface="Old Standard TT"/>
              </a:rPr>
              <a:t>Magic</a:t>
            </a:r>
            <a:r>
              <a:rPr lang="en" sz="1200">
                <a:solidFill>
                  <a:schemeClr val="dk1"/>
                </a:solidFill>
                <a:latin typeface="Old Standard TT"/>
                <a:ea typeface="Old Standard TT"/>
                <a:cs typeface="Old Standard TT"/>
                <a:sym typeface="Old Standard TT"/>
              </a:rPr>
              <a:t> tool; click</a:t>
            </a:r>
            <a:br>
              <a:rPr lang="en" sz="1200">
                <a:solidFill>
                  <a:schemeClr val="dk1"/>
                </a:solidFill>
                <a:latin typeface="Old Standard TT"/>
                <a:ea typeface="Old Standard TT"/>
                <a:cs typeface="Old Standard TT"/>
                <a:sym typeface="Old Standard TT"/>
              </a:rPr>
            </a:br>
            <a:r>
              <a:rPr lang="en" sz="1200">
                <a:solidFill>
                  <a:schemeClr val="dk1"/>
                </a:solidFill>
                <a:latin typeface="Old Standard TT"/>
                <a:ea typeface="Old Standard TT"/>
                <a:cs typeface="Old Standard TT"/>
                <a:sym typeface="Old Standard TT"/>
              </a:rPr>
              <a:t>and delete the border</a:t>
            </a:r>
          </a:p>
        </p:txBody>
      </p:sp>
      <p:sp>
        <p:nvSpPr>
          <p:cNvPr id="251" name="Shape 251"/>
          <p:cNvSpPr/>
          <p:nvPr/>
        </p:nvSpPr>
        <p:spPr>
          <a:xfrm flipH="1">
            <a:off x="1981569" y="3429058"/>
            <a:ext cx="2416979" cy="1139757"/>
          </a:xfrm>
          <a:prstGeom prst="flowChartOnlineStorage">
            <a:avLst/>
          </a:prstGeom>
          <a:solidFill>
            <a:schemeClr val="accent4"/>
          </a:solidFill>
          <a:ln cap="flat" cmpd="sng" w="9525">
            <a:solidFill>
              <a:schemeClr val="dk2"/>
            </a:solidFill>
            <a:prstDash val="solid"/>
            <a:round/>
            <a:headEnd len="med" w="med" type="none"/>
            <a:tailEnd len="med" w="med" type="none"/>
          </a:ln>
        </p:spPr>
        <p:txBody>
          <a:bodyPr anchorCtr="0" anchor="b" bIns="91425" lIns="91425" rIns="91425" tIns="91425">
            <a:noAutofit/>
          </a:bodyPr>
          <a:lstStyle/>
          <a:p>
            <a:pPr lvl="0" rtl="0">
              <a:lnSpc>
                <a:spcPct val="115000"/>
              </a:lnSpc>
              <a:spcBef>
                <a:spcPts val="0"/>
              </a:spcBef>
              <a:spcAft>
                <a:spcPts val="0"/>
              </a:spcAft>
              <a:buNone/>
            </a:pPr>
            <a:r>
              <a:rPr lang="en" sz="1200">
                <a:solidFill>
                  <a:schemeClr val="dk1"/>
                </a:solidFill>
                <a:latin typeface="Old Standard TT"/>
                <a:ea typeface="Old Standard TT"/>
                <a:cs typeface="Old Standard TT"/>
                <a:sym typeface="Old Standard TT"/>
              </a:rPr>
              <a:t>Use the </a:t>
            </a:r>
            <a:r>
              <a:rPr b="1" lang="en" sz="1200">
                <a:solidFill>
                  <a:schemeClr val="dk1"/>
                </a:solidFill>
                <a:latin typeface="Old Standard TT"/>
                <a:ea typeface="Old Standard TT"/>
                <a:cs typeface="Old Standard TT"/>
                <a:sym typeface="Old Standard TT"/>
              </a:rPr>
              <a:t>Eraser</a:t>
            </a:r>
            <a:r>
              <a:rPr lang="en" sz="1200">
                <a:solidFill>
                  <a:schemeClr val="dk1"/>
                </a:solidFill>
                <a:latin typeface="Old Standard TT"/>
                <a:ea typeface="Old Standard TT"/>
                <a:cs typeface="Old Standard TT"/>
                <a:sym typeface="Old Standard TT"/>
              </a:rPr>
              <a:t> to clean up these lines by going over all removed material</a:t>
            </a:r>
          </a:p>
        </p:txBody>
      </p:sp>
      <p:sp>
        <p:nvSpPr>
          <p:cNvPr id="252" name="Shape 252"/>
          <p:cNvSpPr/>
          <p:nvPr/>
        </p:nvSpPr>
        <p:spPr>
          <a:xfrm flipH="1">
            <a:off x="3623750" y="3429058"/>
            <a:ext cx="2416979" cy="1139757"/>
          </a:xfrm>
          <a:prstGeom prst="flowChartOnlineStorage">
            <a:avLst/>
          </a:prstGeom>
          <a:solidFill>
            <a:schemeClr val="accent4"/>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nSpc>
                <a:spcPct val="115000"/>
              </a:lnSpc>
              <a:spcBef>
                <a:spcPts val="0"/>
              </a:spcBef>
              <a:spcAft>
                <a:spcPts val="0"/>
              </a:spcAft>
              <a:buNone/>
            </a:pPr>
            <a:r>
              <a:rPr lang="en" sz="1200">
                <a:solidFill>
                  <a:schemeClr val="dk1"/>
                </a:solidFill>
                <a:latin typeface="Old Standard TT"/>
                <a:ea typeface="Old Standard TT"/>
                <a:cs typeface="Old Standard TT"/>
                <a:sym typeface="Old Standard TT"/>
              </a:rPr>
              <a:t>Image &gt; Autocrop </a:t>
            </a:r>
          </a:p>
        </p:txBody>
      </p:sp>
      <p:sp>
        <p:nvSpPr>
          <p:cNvPr id="253" name="Shape 253"/>
          <p:cNvSpPr/>
          <p:nvPr/>
        </p:nvSpPr>
        <p:spPr>
          <a:xfrm flipH="1">
            <a:off x="4996435" y="3429050"/>
            <a:ext cx="2910300" cy="1139775"/>
          </a:xfrm>
          <a:prstGeom prst="flowChartOnlineStorage">
            <a:avLst/>
          </a:prstGeom>
          <a:solidFill>
            <a:schemeClr val="accent4"/>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15000"/>
              </a:lnSpc>
              <a:spcBef>
                <a:spcPts val="0"/>
              </a:spcBef>
              <a:spcAft>
                <a:spcPts val="0"/>
              </a:spcAft>
              <a:buNone/>
            </a:pPr>
            <a:r>
              <a:rPr lang="en" sz="1200">
                <a:solidFill>
                  <a:schemeClr val="dk1"/>
                </a:solidFill>
                <a:latin typeface="Old Standard TT"/>
                <a:ea typeface="Old Standard TT"/>
                <a:cs typeface="Old Standard TT"/>
                <a:sym typeface="Old Standard TT"/>
              </a:rPr>
              <a:t>Ink Well &gt; Get the Blue</a:t>
            </a:r>
          </a:p>
        </p:txBody>
      </p:sp>
      <p:sp>
        <p:nvSpPr>
          <p:cNvPr id="254" name="Shape 254"/>
          <p:cNvSpPr/>
          <p:nvPr/>
        </p:nvSpPr>
        <p:spPr>
          <a:xfrm flipH="1">
            <a:off x="7101125" y="3429050"/>
            <a:ext cx="1722525" cy="1139775"/>
          </a:xfrm>
          <a:prstGeom prst="flowChartOnlineStorage">
            <a:avLst/>
          </a:prstGeom>
          <a:solidFill>
            <a:schemeClr val="accent4"/>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nSpc>
                <a:spcPct val="115000"/>
              </a:lnSpc>
              <a:spcBef>
                <a:spcPts val="0"/>
              </a:spcBef>
              <a:spcAft>
                <a:spcPts val="0"/>
              </a:spcAft>
              <a:buClr>
                <a:schemeClr val="dk1"/>
              </a:buClr>
              <a:buSzPct val="91666"/>
              <a:buFont typeface="Arial"/>
              <a:buNone/>
            </a:pPr>
            <a:r>
              <a:rPr lang="en" sz="1200">
                <a:solidFill>
                  <a:schemeClr val="dk1"/>
                </a:solidFill>
                <a:latin typeface="Old Standard TT"/>
                <a:ea typeface="Old Standard TT"/>
                <a:cs typeface="Old Standard TT"/>
                <a:sym typeface="Old Standard TT"/>
              </a:rPr>
              <a:t>Remove “Beer” with the Paint Tool</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Resize by Scale</a:t>
            </a:r>
          </a:p>
        </p:txBody>
      </p:sp>
      <p:sp>
        <p:nvSpPr>
          <p:cNvPr id="260" name="Shape 260"/>
          <p:cNvSpPr txBox="1"/>
          <p:nvPr>
            <p:ph idx="1" type="body"/>
          </p:nvPr>
        </p:nvSpPr>
        <p:spPr>
          <a:xfrm>
            <a:off x="311700" y="1171675"/>
            <a:ext cx="3431100" cy="3397200"/>
          </a:xfrm>
          <a:prstGeom prst="rect">
            <a:avLst/>
          </a:prstGeom>
        </p:spPr>
        <p:txBody>
          <a:bodyPr anchorCtr="0" anchor="t" bIns="91425" lIns="91425" rIns="91425" tIns="91425">
            <a:noAutofit/>
          </a:bodyPr>
          <a:lstStyle/>
          <a:p>
            <a:pPr indent="-342900" lvl="0" marL="457200" rtl="0">
              <a:spcBef>
                <a:spcPts val="0"/>
              </a:spcBef>
              <a:buSzPct val="100000"/>
            </a:pPr>
            <a:r>
              <a:rPr lang="en" sz="1800"/>
              <a:t>Image &gt; Resize</a:t>
            </a:r>
            <a:br>
              <a:rPr lang="en" sz="1800"/>
            </a:br>
            <a:r>
              <a:rPr lang="en" sz="1800"/>
              <a:t>&gt; Interpolator “cubic” </a:t>
            </a:r>
          </a:p>
          <a:p>
            <a:pPr indent="-342900" lvl="0" marL="457200" rtl="0">
              <a:spcBef>
                <a:spcPts val="0"/>
              </a:spcBef>
              <a:buSzPct val="100000"/>
            </a:pPr>
            <a:r>
              <a:rPr lang="en" sz="1800"/>
              <a:t>Select width of 96 pixels</a:t>
            </a:r>
          </a:p>
          <a:p>
            <a:pPr lvl="0" rtl="0">
              <a:spcBef>
                <a:spcPts val="0"/>
              </a:spcBef>
              <a:buNone/>
            </a:pPr>
            <a:r>
              <a:rPr lang="en" sz="1800"/>
              <a:t>Then, </a:t>
            </a:r>
          </a:p>
          <a:p>
            <a:pPr indent="-342900" lvl="0" marL="457200" rtl="0">
              <a:spcBef>
                <a:spcPts val="0"/>
              </a:spcBef>
              <a:buSzPct val="100000"/>
            </a:pPr>
            <a:r>
              <a:rPr lang="en" sz="1800"/>
              <a:t>Image &gt; Mode &gt; Indexed </a:t>
            </a:r>
          </a:p>
          <a:p>
            <a:pPr indent="-342900" lvl="0" marL="457200" rtl="0">
              <a:spcBef>
                <a:spcPts val="0"/>
              </a:spcBef>
              <a:buSzPct val="100000"/>
            </a:pPr>
            <a:r>
              <a:rPr lang="en" sz="1800"/>
              <a:t>For amount of colors, choose 4 (we will adjust the rest of this manually)</a:t>
            </a:r>
          </a:p>
        </p:txBody>
      </p:sp>
      <p:pic>
        <p:nvPicPr>
          <p:cNvPr descr="Community Downsampled.png" id="261" name="Shape 261"/>
          <p:cNvPicPr preferRelativeResize="0"/>
          <p:nvPr/>
        </p:nvPicPr>
        <p:blipFill rotWithShape="1">
          <a:blip r:embed="rId3">
            <a:alphaModFix/>
          </a:blip>
          <a:srcRect b="23984" l="7103" r="7103" t="18054"/>
          <a:stretch/>
        </p:blipFill>
        <p:spPr>
          <a:xfrm>
            <a:off x="3895200" y="897524"/>
            <a:ext cx="4695075" cy="1507374"/>
          </a:xfrm>
          <a:prstGeom prst="rect">
            <a:avLst/>
          </a:prstGeom>
          <a:noFill/>
          <a:ln>
            <a:noFill/>
          </a:ln>
        </p:spPr>
      </p:pic>
      <p:pic>
        <p:nvPicPr>
          <p:cNvPr descr="Community downsampled colored.png" id="262" name="Shape 262"/>
          <p:cNvPicPr preferRelativeResize="0"/>
          <p:nvPr/>
        </p:nvPicPr>
        <p:blipFill rotWithShape="1">
          <a:blip r:embed="rId4">
            <a:alphaModFix/>
          </a:blip>
          <a:srcRect b="18984" l="4834" r="4961" t="15595"/>
          <a:stretch/>
        </p:blipFill>
        <p:spPr>
          <a:xfrm>
            <a:off x="3913275" y="2808103"/>
            <a:ext cx="4695075" cy="152659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6" name="Shape 266"/>
        <p:cNvGrpSpPr/>
        <p:nvPr/>
      </p:nvGrpSpPr>
      <p:grpSpPr>
        <a:xfrm>
          <a:off x="0" y="0"/>
          <a:ext cx="0" cy="0"/>
          <a:chOff x="0" y="0"/>
          <a:chExt cx="0" cy="0"/>
        </a:xfrm>
      </p:grpSpPr>
      <p:sp>
        <p:nvSpPr>
          <p:cNvPr id="267" name="Shape 267"/>
          <p:cNvSpPr txBox="1"/>
          <p:nvPr>
            <p:ph type="title"/>
          </p:nvPr>
        </p:nvSpPr>
        <p:spPr>
          <a:xfrm>
            <a:off x="41225" y="260950"/>
            <a:ext cx="9048000" cy="906300"/>
          </a:xfrm>
          <a:prstGeom prst="rect">
            <a:avLst/>
          </a:prstGeom>
        </p:spPr>
        <p:txBody>
          <a:bodyPr anchorCtr="0" anchor="ctr" bIns="91425" lIns="91425" rIns="91425" tIns="91425">
            <a:noAutofit/>
          </a:bodyPr>
          <a:lstStyle/>
          <a:p>
            <a:pPr lvl="0" rtl="0" algn="ctr">
              <a:spcBef>
                <a:spcPts val="0"/>
              </a:spcBef>
              <a:buNone/>
            </a:pPr>
            <a:r>
              <a:rPr lang="en" sz="3600"/>
              <a:t>Color with Your Game Palette </a:t>
            </a:r>
          </a:p>
        </p:txBody>
      </p:sp>
      <p:pic>
        <p:nvPicPr>
          <p:cNvPr id="268" name="Shape 268"/>
          <p:cNvPicPr preferRelativeResize="0"/>
          <p:nvPr/>
        </p:nvPicPr>
        <p:blipFill>
          <a:blip r:embed="rId3">
            <a:alphaModFix/>
          </a:blip>
          <a:stretch>
            <a:fillRect/>
          </a:stretch>
        </p:blipFill>
        <p:spPr>
          <a:xfrm>
            <a:off x="1184937" y="1167250"/>
            <a:ext cx="6760551" cy="1925950"/>
          </a:xfrm>
          <a:prstGeom prst="rect">
            <a:avLst/>
          </a:prstGeom>
          <a:noFill/>
          <a:ln>
            <a:noFill/>
          </a:ln>
        </p:spPr>
      </p:pic>
      <p:pic>
        <p:nvPicPr>
          <p:cNvPr descr="tapper-rebranded.png" id="269" name="Shape 269"/>
          <p:cNvPicPr preferRelativeResize="0"/>
          <p:nvPr/>
        </p:nvPicPr>
        <p:blipFill rotWithShape="1">
          <a:blip r:embed="rId4">
            <a:alphaModFix/>
          </a:blip>
          <a:srcRect b="37308" l="19738" r="22411" t="0"/>
          <a:stretch/>
        </p:blipFill>
        <p:spPr>
          <a:xfrm>
            <a:off x="2198750" y="3390475"/>
            <a:ext cx="4732950" cy="13127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ph type="title"/>
          </p:nvPr>
        </p:nvSpPr>
        <p:spPr>
          <a:xfrm>
            <a:off x="302100" y="288400"/>
            <a:ext cx="8677500" cy="1208100"/>
          </a:xfrm>
          <a:prstGeom prst="rect">
            <a:avLst/>
          </a:prstGeom>
        </p:spPr>
        <p:txBody>
          <a:bodyPr anchorCtr="0" anchor="ctr" bIns="91425" lIns="91425" rIns="91425" tIns="91425">
            <a:noAutofit/>
          </a:bodyPr>
          <a:lstStyle/>
          <a:p>
            <a:pPr lvl="0" algn="ctr">
              <a:spcBef>
                <a:spcPts val="0"/>
              </a:spcBef>
              <a:buNone/>
            </a:pPr>
            <a:r>
              <a:rPr lang="en" sz="3600"/>
              <a:t>Export to Bitmap (bmp)</a:t>
            </a:r>
            <a:br>
              <a:rPr lang="en" sz="3600"/>
            </a:br>
            <a:r>
              <a:rPr lang="en" sz="3600"/>
              <a:t>Insert into the game using a tool</a:t>
            </a:r>
          </a:p>
        </p:txBody>
      </p:sp>
      <p:pic>
        <p:nvPicPr>
          <p:cNvPr id="275" name="Shape 275"/>
          <p:cNvPicPr preferRelativeResize="0"/>
          <p:nvPr/>
        </p:nvPicPr>
        <p:blipFill rotWithShape="1">
          <a:blip r:embed="rId3">
            <a:alphaModFix/>
          </a:blip>
          <a:srcRect b="3134" l="5217" r="25588" t="10991"/>
          <a:stretch/>
        </p:blipFill>
        <p:spPr>
          <a:xfrm>
            <a:off x="850025" y="1496499"/>
            <a:ext cx="3430151" cy="3454898"/>
          </a:xfrm>
          <a:prstGeom prst="rect">
            <a:avLst/>
          </a:prstGeom>
          <a:noFill/>
          <a:ln>
            <a:noFill/>
          </a:ln>
        </p:spPr>
      </p:pic>
      <p:pic>
        <p:nvPicPr>
          <p:cNvPr id="276" name="Shape 276"/>
          <p:cNvPicPr preferRelativeResize="0"/>
          <p:nvPr/>
        </p:nvPicPr>
        <p:blipFill rotWithShape="1">
          <a:blip r:embed="rId4">
            <a:alphaModFix/>
          </a:blip>
          <a:srcRect b="56194" l="927" r="1406" t="0"/>
          <a:stretch/>
        </p:blipFill>
        <p:spPr>
          <a:xfrm>
            <a:off x="4280175" y="1496500"/>
            <a:ext cx="4121101" cy="1513475"/>
          </a:xfrm>
          <a:prstGeom prst="rect">
            <a:avLst/>
          </a:prstGeom>
          <a:noFill/>
          <a:ln>
            <a:noFill/>
          </a:ln>
        </p:spPr>
      </p:pic>
      <p:pic>
        <p:nvPicPr>
          <p:cNvPr id="277" name="Shape 277"/>
          <p:cNvPicPr preferRelativeResize="0"/>
          <p:nvPr/>
        </p:nvPicPr>
        <p:blipFill rotWithShape="1">
          <a:blip r:embed="rId5">
            <a:alphaModFix/>
          </a:blip>
          <a:srcRect b="34815" l="2134" r="2144" t="10682"/>
          <a:stretch/>
        </p:blipFill>
        <p:spPr>
          <a:xfrm>
            <a:off x="4280175" y="3009975"/>
            <a:ext cx="4121099" cy="19414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311700" y="445025"/>
            <a:ext cx="8520599" cy="613200"/>
          </a:xfrm>
          <a:prstGeom prst="rect">
            <a:avLst/>
          </a:prstGeom>
        </p:spPr>
        <p:txBody>
          <a:bodyPr anchorCtr="0" anchor="t" bIns="91425" lIns="91425" rIns="91425" tIns="91425">
            <a:noAutofit/>
          </a:bodyPr>
          <a:lstStyle/>
          <a:p>
            <a:pPr lvl="0">
              <a:spcBef>
                <a:spcPts val="0"/>
              </a:spcBef>
              <a:buNone/>
            </a:pPr>
            <a:r>
              <a:rPr lang="en"/>
              <a:t>Conclusion</a:t>
            </a:r>
          </a:p>
        </p:txBody>
      </p:sp>
      <p:sp>
        <p:nvSpPr>
          <p:cNvPr id="283" name="Shape 283"/>
          <p:cNvSpPr txBox="1"/>
          <p:nvPr>
            <p:ph idx="1" type="body"/>
          </p:nvPr>
        </p:nvSpPr>
        <p:spPr>
          <a:xfrm>
            <a:off x="311700" y="1171600"/>
            <a:ext cx="8520599" cy="3397200"/>
          </a:xfrm>
          <a:prstGeom prst="rect">
            <a:avLst/>
          </a:prstGeom>
        </p:spPr>
        <p:txBody>
          <a:bodyPr anchorCtr="0" anchor="t" bIns="91425" lIns="91425" rIns="91425" tIns="91425">
            <a:noAutofit/>
          </a:bodyPr>
          <a:lstStyle/>
          <a:p>
            <a:pPr lvl="0">
              <a:spcBef>
                <a:spcPts val="0"/>
              </a:spcBef>
              <a:buNone/>
            </a:pPr>
            <a:r>
              <a:rPr lang="en"/>
              <a:t>With patience, intuition, the right set of tools, a good understanding of said tools, and a versatile understanding of programming languages from assembly to scripting languages, you too can make a ROM hack all by yourself.</a:t>
            </a:r>
          </a:p>
          <a:p>
            <a:pPr lvl="0">
              <a:spcBef>
                <a:spcPts val="0"/>
              </a:spcBef>
              <a:buNone/>
            </a:pPr>
            <a:r>
              <a:rPr lang="en"/>
              <a:t>But if superior tools already exist and you don’t have to worry about the checksum or can handle it without having to know assembly, then writing code isn’t required.</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7" name="Shape 287"/>
        <p:cNvGrpSpPr/>
        <p:nvPr/>
      </p:nvGrpSpPr>
      <p:grpSpPr>
        <a:xfrm>
          <a:off x="0" y="0"/>
          <a:ext cx="0" cy="0"/>
          <a:chOff x="0" y="0"/>
          <a:chExt cx="0" cy="0"/>
        </a:xfrm>
      </p:grpSpPr>
      <p:sp>
        <p:nvSpPr>
          <p:cNvPr id="288" name="Shape 288"/>
          <p:cNvSpPr txBox="1"/>
          <p:nvPr>
            <p:ph type="title"/>
          </p:nvPr>
        </p:nvSpPr>
        <p:spPr>
          <a:xfrm>
            <a:off x="311700" y="1039650"/>
            <a:ext cx="8520600" cy="2106300"/>
          </a:xfrm>
          <a:prstGeom prst="rect">
            <a:avLst/>
          </a:prstGeom>
        </p:spPr>
        <p:txBody>
          <a:bodyPr anchorCtr="0" anchor="b" bIns="91425" lIns="91425" rIns="91425" tIns="91425">
            <a:noAutofit/>
          </a:bodyPr>
          <a:lstStyle/>
          <a:p>
            <a:pPr lvl="0">
              <a:spcBef>
                <a:spcPts val="0"/>
              </a:spcBef>
              <a:buNone/>
            </a:pPr>
            <a:r>
              <a:rPr lang="en"/>
              <a:t>Thanks</a:t>
            </a:r>
          </a:p>
        </p:txBody>
      </p:sp>
      <p:sp>
        <p:nvSpPr>
          <p:cNvPr id="289" name="Shape 289"/>
          <p:cNvSpPr txBox="1"/>
          <p:nvPr>
            <p:ph idx="1" type="body"/>
          </p:nvPr>
        </p:nvSpPr>
        <p:spPr>
          <a:xfrm>
            <a:off x="311700" y="3228425"/>
            <a:ext cx="8520600" cy="1300800"/>
          </a:xfrm>
          <a:prstGeom prst="rect">
            <a:avLst/>
          </a:prstGeom>
        </p:spPr>
        <p:txBody>
          <a:bodyPr anchorCtr="0" anchor="t" bIns="91425" lIns="91425" rIns="91425" tIns="91425">
            <a:noAutofit/>
          </a:bodyPr>
          <a:lstStyle/>
          <a:p>
            <a:pPr lvl="0">
              <a:spcBef>
                <a:spcPts val="0"/>
              </a:spcBef>
              <a:buNone/>
            </a:pPr>
            <a:r>
              <a:rPr lang="en"/>
              <a:t>Now go forth and make something cool</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 name="Shape 73"/>
        <p:cNvGrpSpPr/>
        <p:nvPr/>
      </p:nvGrpSpPr>
      <p:grpSpPr>
        <a:xfrm>
          <a:off x="0" y="0"/>
          <a:ext cx="0" cy="0"/>
          <a:chOff x="0" y="0"/>
          <a:chExt cx="0" cy="0"/>
        </a:xfrm>
      </p:grpSpPr>
      <p:sp>
        <p:nvSpPr>
          <p:cNvPr id="74" name="Shape 74"/>
          <p:cNvSpPr txBox="1"/>
          <p:nvPr>
            <p:ph type="title"/>
          </p:nvPr>
        </p:nvSpPr>
        <p:spPr>
          <a:xfrm>
            <a:off x="512700" y="1893300"/>
            <a:ext cx="8118599" cy="1522800"/>
          </a:xfrm>
          <a:prstGeom prst="rect">
            <a:avLst/>
          </a:prstGeom>
        </p:spPr>
        <p:txBody>
          <a:bodyPr anchorCtr="0" anchor="b" bIns="91425" lIns="91425" rIns="91425" tIns="91425">
            <a:noAutofit/>
          </a:bodyPr>
          <a:lstStyle/>
          <a:p>
            <a:pPr lvl="0">
              <a:spcBef>
                <a:spcPts val="0"/>
              </a:spcBef>
              <a:buNone/>
            </a:pPr>
            <a:r>
              <a:rPr lang="en"/>
              <a:t>How can we change it?</a:t>
            </a:r>
          </a:p>
        </p:txBody>
      </p:sp>
      <p:pic>
        <p:nvPicPr>
          <p:cNvPr descr="tapper-rebranded.png" id="75" name="Shape 75"/>
          <p:cNvPicPr preferRelativeResize="0"/>
          <p:nvPr/>
        </p:nvPicPr>
        <p:blipFill>
          <a:blip r:embed="rId3">
            <a:alphaModFix/>
          </a:blip>
          <a:stretch>
            <a:fillRect/>
          </a:stretch>
        </p:blipFill>
        <p:spPr>
          <a:xfrm>
            <a:off x="1547675" y="667275"/>
            <a:ext cx="5648499" cy="14455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txBox="1"/>
          <p:nvPr>
            <p:ph type="title"/>
          </p:nvPr>
        </p:nvSpPr>
        <p:spPr>
          <a:xfrm>
            <a:off x="265500" y="1382350"/>
            <a:ext cx="4045199" cy="1333200"/>
          </a:xfrm>
          <a:prstGeom prst="rect">
            <a:avLst/>
          </a:prstGeom>
        </p:spPr>
        <p:txBody>
          <a:bodyPr anchorCtr="0" anchor="b" bIns="91425" lIns="91425" rIns="91425" tIns="91425">
            <a:noAutofit/>
          </a:bodyPr>
          <a:lstStyle/>
          <a:p>
            <a:pPr lvl="0">
              <a:spcBef>
                <a:spcPts val="0"/>
              </a:spcBef>
              <a:buNone/>
            </a:pPr>
            <a:r>
              <a:rPr lang="en"/>
              <a:t>Tools</a:t>
            </a:r>
          </a:p>
        </p:txBody>
      </p:sp>
      <p:sp>
        <p:nvSpPr>
          <p:cNvPr id="81" name="Shape 81"/>
          <p:cNvSpPr txBox="1"/>
          <p:nvPr>
            <p:ph idx="1" type="subTitle"/>
          </p:nvPr>
        </p:nvSpPr>
        <p:spPr>
          <a:xfrm>
            <a:off x="265500" y="2769000"/>
            <a:ext cx="4045199" cy="1345500"/>
          </a:xfrm>
          <a:prstGeom prst="rect">
            <a:avLst/>
          </a:prstGeom>
        </p:spPr>
        <p:txBody>
          <a:bodyPr anchorCtr="0" anchor="t" bIns="91425" lIns="91425" rIns="91425" tIns="91425">
            <a:noAutofit/>
          </a:bodyPr>
          <a:lstStyle/>
          <a:p>
            <a:pPr lvl="0">
              <a:spcBef>
                <a:spcPts val="0"/>
              </a:spcBef>
              <a:buNone/>
            </a:pPr>
            <a:r>
              <a:rPr lang="en"/>
              <a:t>Everyone should have these handy!</a:t>
            </a:r>
          </a:p>
        </p:txBody>
      </p:sp>
      <p:sp>
        <p:nvSpPr>
          <p:cNvPr id="82" name="Shape 82"/>
          <p:cNvSpPr txBox="1"/>
          <p:nvPr>
            <p:ph idx="2" type="body"/>
          </p:nvPr>
        </p:nvSpPr>
        <p:spPr>
          <a:xfrm>
            <a:off x="4939500" y="724200"/>
            <a:ext cx="3837000" cy="3695099"/>
          </a:xfrm>
          <a:prstGeom prst="rect">
            <a:avLst/>
          </a:prstGeom>
        </p:spPr>
        <p:txBody>
          <a:bodyPr anchorCtr="0" anchor="ctr" bIns="91425" lIns="91425" rIns="91425" tIns="91425">
            <a:noAutofit/>
          </a:bodyPr>
          <a:lstStyle/>
          <a:p>
            <a:pPr indent="-228600" lvl="0" marL="457200">
              <a:spcBef>
                <a:spcPts val="0"/>
              </a:spcBef>
              <a:buNone/>
            </a:pPr>
            <a:r>
              <a:rPr lang="en"/>
              <a:t>MAME emulator</a:t>
            </a:r>
          </a:p>
          <a:p>
            <a:pPr indent="-228600" lvl="0" marL="457200">
              <a:spcBef>
                <a:spcPts val="0"/>
              </a:spcBef>
              <a:buNone/>
            </a:pPr>
            <a:r>
              <a:rPr lang="en"/>
              <a:t>Game ROMs</a:t>
            </a:r>
          </a:p>
          <a:p>
            <a:pPr indent="-228600" lvl="0" marL="457200" rtl="0">
              <a:spcBef>
                <a:spcPts val="0"/>
              </a:spcBef>
            </a:pPr>
            <a:r>
              <a:rPr lang="en"/>
              <a:t>Editors (Hexplorer, SciTE Hex)</a:t>
            </a:r>
          </a:p>
          <a:p>
            <a:pPr indent="-228600" lvl="0" marL="457200">
              <a:spcBef>
                <a:spcPts val="0"/>
              </a:spcBef>
              <a:buNone/>
            </a:pPr>
            <a:r>
              <a:rPr lang="en"/>
              <a:t>GIMP for new graphics creation</a:t>
            </a:r>
          </a:p>
          <a:p>
            <a:pPr indent="-228600" lvl="0" marL="457200" rtl="0">
              <a:spcBef>
                <a:spcPts val="0"/>
              </a:spcBef>
            </a:pPr>
            <a:r>
              <a:rPr lang="en"/>
              <a:t>Pre-built tools for the game’s platform</a:t>
            </a:r>
          </a:p>
          <a:p>
            <a:pPr indent="-228600" lvl="1" marL="914400">
              <a:spcBef>
                <a:spcPts val="0"/>
              </a:spcBef>
            </a:pPr>
            <a:r>
              <a:rPr lang="en"/>
              <a:t>If not, I hope you can write code!</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 name="Shape 86"/>
        <p:cNvGrpSpPr/>
        <p:nvPr/>
      </p:nvGrpSpPr>
      <p:grpSpPr>
        <a:xfrm>
          <a:off x="0" y="0"/>
          <a:ext cx="0" cy="0"/>
          <a:chOff x="0" y="0"/>
          <a:chExt cx="0" cy="0"/>
        </a:xfrm>
      </p:grpSpPr>
      <p:sp>
        <p:nvSpPr>
          <p:cNvPr id="87" name="Shape 87"/>
          <p:cNvSpPr txBox="1"/>
          <p:nvPr>
            <p:ph type="title"/>
          </p:nvPr>
        </p:nvSpPr>
        <p:spPr>
          <a:xfrm>
            <a:off x="311700" y="445025"/>
            <a:ext cx="8520599" cy="613200"/>
          </a:xfrm>
          <a:prstGeom prst="rect">
            <a:avLst/>
          </a:prstGeom>
        </p:spPr>
        <p:txBody>
          <a:bodyPr anchorCtr="0" anchor="t" bIns="91425" lIns="91425" rIns="91425" tIns="91425">
            <a:noAutofit/>
          </a:bodyPr>
          <a:lstStyle/>
          <a:p>
            <a:pPr lvl="0">
              <a:spcBef>
                <a:spcPts val="0"/>
              </a:spcBef>
              <a:buNone/>
            </a:pPr>
            <a:r>
              <a:rPr lang="en"/>
              <a:t>MAME Emulator</a:t>
            </a:r>
          </a:p>
        </p:txBody>
      </p:sp>
      <p:sp>
        <p:nvSpPr>
          <p:cNvPr id="88" name="Shape 88"/>
          <p:cNvSpPr txBox="1"/>
          <p:nvPr>
            <p:ph idx="1" type="body"/>
          </p:nvPr>
        </p:nvSpPr>
        <p:spPr>
          <a:xfrm>
            <a:off x="311700" y="1171675"/>
            <a:ext cx="3999899" cy="3397200"/>
          </a:xfrm>
          <a:prstGeom prst="rect">
            <a:avLst/>
          </a:prstGeom>
        </p:spPr>
        <p:txBody>
          <a:bodyPr anchorCtr="0" anchor="t" bIns="91425" lIns="91425" rIns="91425" tIns="91425">
            <a:noAutofit/>
          </a:bodyPr>
          <a:lstStyle/>
          <a:p>
            <a:pPr indent="-330200" lvl="0" marL="457200">
              <a:spcBef>
                <a:spcPts val="0"/>
              </a:spcBef>
              <a:buSzPct val="100000"/>
              <a:buNone/>
            </a:pPr>
            <a:r>
              <a:rPr lang="en" sz="1600"/>
              <a:t>Download and unzip MAME</a:t>
            </a:r>
          </a:p>
          <a:p>
            <a:pPr indent="-330200" lvl="0" marL="457200">
              <a:spcBef>
                <a:spcPts val="0"/>
              </a:spcBef>
              <a:buSzPct val="100000"/>
              <a:buNone/>
            </a:pPr>
            <a:r>
              <a:rPr lang="en" sz="1600"/>
              <a:t>Put your ROM in the roms folder in its own directory</a:t>
            </a:r>
            <a:br>
              <a:rPr lang="en" sz="1600"/>
            </a:br>
            <a:r>
              <a:rPr lang="en">
                <a:latin typeface="Courier New"/>
                <a:ea typeface="Courier New"/>
                <a:cs typeface="Courier New"/>
                <a:sym typeface="Courier New"/>
              </a:rPr>
              <a:t>MAME/roms/tapper/*.bin</a:t>
            </a:r>
          </a:p>
          <a:p>
            <a:pPr indent="-330200" lvl="0" marL="457200">
              <a:spcBef>
                <a:spcPts val="0"/>
              </a:spcBef>
              <a:buSzPct val="100000"/>
              <a:buNone/>
            </a:pPr>
            <a:r>
              <a:rPr lang="en" sz="1600"/>
              <a:t>Launch MAME</a:t>
            </a:r>
            <a:br>
              <a:rPr lang="en" sz="1600"/>
            </a:br>
            <a:r>
              <a:rPr lang="en">
                <a:latin typeface="Courier New"/>
                <a:ea typeface="Courier New"/>
                <a:cs typeface="Courier New"/>
                <a:sym typeface="Courier New"/>
              </a:rPr>
              <a:t>mame64.exe -window -verbose -debug -nomax tapper</a:t>
            </a:r>
          </a:p>
          <a:p>
            <a:pPr indent="-330200" lvl="0" marL="457200">
              <a:spcBef>
                <a:spcPts val="0"/>
              </a:spcBef>
              <a:buSzPct val="100000"/>
              <a:buNone/>
            </a:pPr>
            <a:r>
              <a:rPr lang="en" sz="1600"/>
              <a:t>Press F5 to run in Debug mode</a:t>
            </a:r>
            <a:br>
              <a:rPr lang="en" sz="1600"/>
            </a:br>
            <a:r>
              <a:rPr lang="en" sz="1600"/>
              <a:t>Press F4 for Tile Viewer</a:t>
            </a:r>
            <a:br>
              <a:rPr lang="en" sz="1600"/>
            </a:br>
            <a:r>
              <a:rPr lang="en" sz="1600"/>
              <a:t>- Press Enter for more information</a:t>
            </a:r>
          </a:p>
        </p:txBody>
      </p:sp>
      <p:pic>
        <p:nvPicPr>
          <p:cNvPr descr="tapper-dos.png" id="89" name="Shape 89"/>
          <p:cNvPicPr preferRelativeResize="0"/>
          <p:nvPr/>
        </p:nvPicPr>
        <p:blipFill rotWithShape="1">
          <a:blip r:embed="rId3">
            <a:alphaModFix/>
          </a:blip>
          <a:srcRect b="0" l="5673" r="5682" t="3502"/>
          <a:stretch/>
        </p:blipFill>
        <p:spPr>
          <a:xfrm>
            <a:off x="6796425" y="360325"/>
            <a:ext cx="2035799" cy="1928900"/>
          </a:xfrm>
          <a:prstGeom prst="rect">
            <a:avLst/>
          </a:prstGeom>
          <a:noFill/>
          <a:ln>
            <a:noFill/>
          </a:ln>
        </p:spPr>
      </p:pic>
      <p:pic>
        <p:nvPicPr>
          <p:cNvPr descr="mame-debugger.png" id="90" name="Shape 90"/>
          <p:cNvPicPr preferRelativeResize="0"/>
          <p:nvPr/>
        </p:nvPicPr>
        <p:blipFill rotWithShape="1">
          <a:blip r:embed="rId4">
            <a:alphaModFix/>
          </a:blip>
          <a:srcRect b="16720" l="0" r="0" t="11548"/>
          <a:stretch/>
        </p:blipFill>
        <p:spPr>
          <a:xfrm>
            <a:off x="4705200" y="2336174"/>
            <a:ext cx="4127099" cy="2224823"/>
          </a:xfrm>
          <a:prstGeom prst="rect">
            <a:avLst/>
          </a:prstGeom>
          <a:noFill/>
          <a:ln>
            <a:noFill/>
          </a:ln>
        </p:spPr>
      </p:pic>
      <p:pic>
        <p:nvPicPr>
          <p:cNvPr descr="tapper-loc.png" id="91" name="Shape 91"/>
          <p:cNvPicPr preferRelativeResize="0"/>
          <p:nvPr/>
        </p:nvPicPr>
        <p:blipFill rotWithShape="1">
          <a:blip r:embed="rId5">
            <a:alphaModFix/>
          </a:blip>
          <a:srcRect b="56156" l="6786" r="48946" t="6341"/>
          <a:stretch/>
        </p:blipFill>
        <p:spPr>
          <a:xfrm>
            <a:off x="4692175" y="360325"/>
            <a:ext cx="2035799" cy="19289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 name="Shape 95"/>
        <p:cNvGrpSpPr/>
        <p:nvPr/>
      </p:nvGrpSpPr>
      <p:grpSpPr>
        <a:xfrm>
          <a:off x="0" y="0"/>
          <a:ext cx="0" cy="0"/>
          <a:chOff x="0" y="0"/>
          <a:chExt cx="0" cy="0"/>
        </a:xfrm>
      </p:grpSpPr>
      <p:sp>
        <p:nvSpPr>
          <p:cNvPr id="96" name="Shape 96"/>
          <p:cNvSpPr txBox="1"/>
          <p:nvPr>
            <p:ph idx="1" type="body"/>
          </p:nvPr>
        </p:nvSpPr>
        <p:spPr>
          <a:xfrm>
            <a:off x="311700" y="1171675"/>
            <a:ext cx="3999900" cy="3397200"/>
          </a:xfrm>
          <a:prstGeom prst="rect">
            <a:avLst/>
          </a:prstGeom>
        </p:spPr>
        <p:txBody>
          <a:bodyPr anchorCtr="0" anchor="t" bIns="91425" lIns="91425" rIns="91425" tIns="91425">
            <a:noAutofit/>
          </a:bodyPr>
          <a:lstStyle/>
          <a:p>
            <a:pPr lvl="0" rtl="0">
              <a:spcBef>
                <a:spcPts val="0"/>
              </a:spcBef>
              <a:buNone/>
            </a:pPr>
            <a:r>
              <a:rPr b="1" lang="en" sz="1800"/>
              <a:t>Around MAME and the ROMs</a:t>
            </a:r>
          </a:p>
          <a:p>
            <a:pPr lvl="0">
              <a:spcBef>
                <a:spcPts val="0"/>
              </a:spcBef>
              <a:buNone/>
            </a:pPr>
            <a:r>
              <a:rPr lang="en" sz="1600"/>
              <a:t>The Tile Viewer shows the available color palettes, tile artwork, and tile map.</a:t>
            </a:r>
          </a:p>
          <a:p>
            <a:pPr lvl="0">
              <a:spcBef>
                <a:spcPts val="0"/>
              </a:spcBef>
              <a:buNone/>
            </a:pPr>
            <a:r>
              <a:rPr lang="en" sz="1600"/>
              <a:t>Examine the two background files; look for patterns.  What matches the Tile Viewer?  Discover the encoding and palette scheme.</a:t>
            </a:r>
          </a:p>
          <a:p>
            <a:pPr lvl="0" rtl="0">
              <a:spcBef>
                <a:spcPts val="0"/>
              </a:spcBef>
              <a:buNone/>
            </a:pPr>
            <a:r>
              <a:rPr lang="en" sz="1600"/>
              <a:t>Practice making edits.  See if the results are what you expected.  Refine and tweak if it did not meet your expectations.</a:t>
            </a:r>
          </a:p>
        </p:txBody>
      </p:sp>
      <p:sp>
        <p:nvSpPr>
          <p:cNvPr id="97" name="Shape 97"/>
          <p:cNvSpPr txBox="1"/>
          <p:nvPr>
            <p:ph idx="2" type="body"/>
          </p:nvPr>
        </p:nvSpPr>
        <p:spPr>
          <a:xfrm>
            <a:off x="4832400" y="1171675"/>
            <a:ext cx="3999900" cy="3397200"/>
          </a:xfrm>
          <a:prstGeom prst="rect">
            <a:avLst/>
          </a:prstGeom>
        </p:spPr>
        <p:txBody>
          <a:bodyPr anchorCtr="0" anchor="t" bIns="91425" lIns="91425" rIns="91425" tIns="91425">
            <a:noAutofit/>
          </a:bodyPr>
          <a:lstStyle/>
          <a:p>
            <a:pPr lvl="0" rtl="0">
              <a:spcBef>
                <a:spcPts val="0"/>
              </a:spcBef>
              <a:buNone/>
            </a:pPr>
            <a:r>
              <a:rPr b="1" lang="en" sz="1800"/>
              <a:t>Organization of ROM Files</a:t>
            </a:r>
          </a:p>
          <a:p>
            <a:pPr indent="-330200" lvl="0" marL="457200" rtl="0">
              <a:spcBef>
                <a:spcPts val="0"/>
              </a:spcBef>
              <a:buSzPct val="100000"/>
            </a:pPr>
            <a:r>
              <a:rPr lang="en" sz="1600">
                <a:latin typeface="Courier New"/>
                <a:ea typeface="Courier New"/>
                <a:cs typeface="Courier New"/>
                <a:sym typeface="Courier New"/>
              </a:rPr>
              <a:t>tapbg0</a:t>
            </a:r>
            <a:br>
              <a:rPr lang="en" sz="1600"/>
            </a:br>
            <a:r>
              <a:rPr lang="en" sz="1600"/>
              <a:t>Background tile palette</a:t>
            </a:r>
          </a:p>
          <a:p>
            <a:pPr indent="-330200" lvl="0" marL="457200" rtl="0">
              <a:spcBef>
                <a:spcPts val="0"/>
              </a:spcBef>
              <a:buSzPct val="100000"/>
            </a:pPr>
            <a:r>
              <a:rPr lang="en" sz="1600">
                <a:latin typeface="Courier New"/>
                <a:ea typeface="Courier New"/>
                <a:cs typeface="Courier New"/>
                <a:sym typeface="Courier New"/>
              </a:rPr>
              <a:t>tapbg1</a:t>
            </a:r>
            <a:br>
              <a:rPr lang="en" sz="1600"/>
            </a:br>
            <a:r>
              <a:rPr lang="en" sz="1600"/>
              <a:t>Background tile artwork</a:t>
            </a:r>
          </a:p>
          <a:p>
            <a:pPr indent="-330200" lvl="0" marL="457200" rtl="0">
              <a:spcBef>
                <a:spcPts val="0"/>
              </a:spcBef>
              <a:buSzPct val="100000"/>
            </a:pPr>
            <a:r>
              <a:rPr lang="en" sz="1600">
                <a:latin typeface="Courier New"/>
                <a:ea typeface="Courier New"/>
                <a:cs typeface="Courier New"/>
                <a:sym typeface="Courier New"/>
              </a:rPr>
              <a:t>tapfg[0, 7]</a:t>
            </a:r>
            <a:br>
              <a:rPr lang="en" sz="1600"/>
            </a:br>
            <a:r>
              <a:rPr lang="en" sz="1600"/>
              <a:t>Foreground sprites</a:t>
            </a:r>
          </a:p>
          <a:p>
            <a:pPr indent="-330200" lvl="0" marL="457200" rtl="0">
              <a:spcBef>
                <a:spcPts val="0"/>
              </a:spcBef>
              <a:buSzPct val="100000"/>
            </a:pPr>
            <a:r>
              <a:rPr lang="en" sz="1600">
                <a:latin typeface="Courier New"/>
                <a:ea typeface="Courier New"/>
                <a:cs typeface="Courier New"/>
                <a:sym typeface="Courier New"/>
              </a:rPr>
              <a:t>tappg[0, 3]</a:t>
            </a:r>
            <a:br>
              <a:rPr lang="en" sz="1600"/>
            </a:br>
            <a:r>
              <a:rPr lang="en" sz="1600"/>
              <a:t>Game logic, level tile arrangements</a:t>
            </a:r>
          </a:p>
          <a:p>
            <a:pPr indent="-330200" lvl="0" marL="457200" rtl="0">
              <a:spcBef>
                <a:spcPts val="0"/>
              </a:spcBef>
              <a:buSzPct val="100000"/>
            </a:pPr>
            <a:r>
              <a:rPr lang="en" sz="1600">
                <a:latin typeface="Courier New"/>
                <a:ea typeface="Courier New"/>
                <a:cs typeface="Courier New"/>
                <a:sym typeface="Courier New"/>
              </a:rPr>
              <a:t>tapsnda[7, 9], tapsda10</a:t>
            </a:r>
            <a:br>
              <a:rPr lang="en" sz="1600"/>
            </a:br>
            <a:r>
              <a:rPr lang="en" sz="1600"/>
              <a:t>Sound</a:t>
            </a:r>
          </a:p>
        </p:txBody>
      </p:sp>
      <p:sp>
        <p:nvSpPr>
          <p:cNvPr id="98" name="Shape 98"/>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Getting Your Bearings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 name="Shape 102"/>
        <p:cNvGrpSpPr/>
        <p:nvPr/>
      </p:nvGrpSpPr>
      <p:grpSpPr>
        <a:xfrm>
          <a:off x="0" y="0"/>
          <a:ext cx="0" cy="0"/>
          <a:chOff x="0" y="0"/>
          <a:chExt cx="0" cy="0"/>
        </a:xfrm>
      </p:grpSpPr>
      <p:sp>
        <p:nvSpPr>
          <p:cNvPr id="103" name="Shape 103"/>
          <p:cNvSpPr txBox="1"/>
          <p:nvPr>
            <p:ph type="title"/>
          </p:nvPr>
        </p:nvSpPr>
        <p:spPr>
          <a:xfrm>
            <a:off x="512700" y="1893300"/>
            <a:ext cx="8118599" cy="1522800"/>
          </a:xfrm>
          <a:prstGeom prst="rect">
            <a:avLst/>
          </a:prstGeom>
        </p:spPr>
        <p:txBody>
          <a:bodyPr anchorCtr="0" anchor="b" bIns="91425" lIns="91425" rIns="91425" tIns="91425">
            <a:noAutofit/>
          </a:bodyPr>
          <a:lstStyle/>
          <a:p>
            <a:pPr lvl="0">
              <a:spcBef>
                <a:spcPts val="0"/>
              </a:spcBef>
              <a:buNone/>
            </a:pPr>
            <a:r>
              <a:rPr lang="en"/>
              <a:t>Demo</a:t>
            </a:r>
          </a:p>
        </p:txBody>
      </p:sp>
      <p:sp>
        <p:nvSpPr>
          <p:cNvPr id="104" name="Shape 104"/>
          <p:cNvSpPr txBox="1"/>
          <p:nvPr>
            <p:ph idx="4294967295" type="subTitle"/>
          </p:nvPr>
        </p:nvSpPr>
        <p:spPr>
          <a:xfrm>
            <a:off x="512700" y="3840639"/>
            <a:ext cx="8118600" cy="787500"/>
          </a:xfrm>
          <a:prstGeom prst="rect">
            <a:avLst/>
          </a:prstGeom>
        </p:spPr>
        <p:txBody>
          <a:bodyPr anchorCtr="0" anchor="t" bIns="91425" lIns="91425" rIns="91425" tIns="91425">
            <a:noAutofit/>
          </a:bodyPr>
          <a:lstStyle/>
          <a:p>
            <a:pPr lvl="0" rtl="0">
              <a:spcBef>
                <a:spcPts val="0"/>
              </a:spcBef>
              <a:buNone/>
            </a:pPr>
            <a:r>
              <a:rPr lang="en">
                <a:solidFill>
                  <a:schemeClr val="accent2"/>
                </a:solidFill>
              </a:rPr>
              <a:t>Studying &amp; Testing Background ROMs</a:t>
            </a:r>
          </a:p>
          <a:p>
            <a:pPr lvl="0" rtl="0">
              <a:spcBef>
                <a:spcPts val="0"/>
              </a:spcBef>
              <a:buNone/>
            </a:pPr>
            <a:r>
              <a:rPr lang="en"/>
              <a:t>12.04.2016 (5844 2F70)SDthgkkjkj</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 name="Shape 108"/>
        <p:cNvGrpSpPr/>
        <p:nvPr/>
      </p:nvGrpSpPr>
      <p:grpSpPr>
        <a:xfrm>
          <a:off x="0" y="0"/>
          <a:ext cx="0" cy="0"/>
          <a:chOff x="0" y="0"/>
          <a:chExt cx="0" cy="0"/>
        </a:xfrm>
      </p:grpSpPr>
      <p:sp>
        <p:nvSpPr>
          <p:cNvPr id="109" name="Shape 109"/>
          <p:cNvSpPr txBox="1"/>
          <p:nvPr>
            <p:ph type="title"/>
          </p:nvPr>
        </p:nvSpPr>
        <p:spPr>
          <a:xfrm>
            <a:off x="311700" y="445025"/>
            <a:ext cx="8520600" cy="613200"/>
          </a:xfrm>
          <a:prstGeom prst="rect">
            <a:avLst/>
          </a:prstGeom>
        </p:spPr>
        <p:txBody>
          <a:bodyPr anchorCtr="0" anchor="t" bIns="91425" lIns="91425" rIns="91425" tIns="91425">
            <a:noAutofit/>
          </a:bodyPr>
          <a:lstStyle/>
          <a:p>
            <a:pPr lvl="0" rtl="0">
              <a:spcBef>
                <a:spcPts val="0"/>
              </a:spcBef>
              <a:buNone/>
            </a:pPr>
            <a:r>
              <a:rPr lang="en"/>
              <a:t>What we learned</a:t>
            </a:r>
          </a:p>
        </p:txBody>
      </p:sp>
      <p:sp>
        <p:nvSpPr>
          <p:cNvPr id="110" name="Shape 110"/>
          <p:cNvSpPr txBox="1"/>
          <p:nvPr>
            <p:ph idx="1" type="body"/>
          </p:nvPr>
        </p:nvSpPr>
        <p:spPr>
          <a:xfrm>
            <a:off x="311700" y="1171675"/>
            <a:ext cx="3999900" cy="3397200"/>
          </a:xfrm>
          <a:prstGeom prst="rect">
            <a:avLst/>
          </a:prstGeom>
        </p:spPr>
        <p:txBody>
          <a:bodyPr anchorCtr="0" anchor="t" bIns="91425" lIns="91425" rIns="91425" tIns="91425">
            <a:noAutofit/>
          </a:bodyPr>
          <a:lstStyle/>
          <a:p>
            <a:pPr indent="-330200" lvl="0" marL="457200" rtl="0">
              <a:spcBef>
                <a:spcPts val="0"/>
              </a:spcBef>
              <a:buSzPct val="100000"/>
            </a:pPr>
            <a:r>
              <a:rPr lang="en" sz="1600"/>
              <a:t>t</a:t>
            </a:r>
            <a:r>
              <a:rPr lang="en" sz="1600"/>
              <a:t>apbg0 (right) encodes the group of 4 colors (“minor palette”) for each pixel</a:t>
            </a:r>
          </a:p>
          <a:p>
            <a:pPr indent="-330200" lvl="0" marL="457200" rtl="0">
              <a:spcBef>
                <a:spcPts val="0"/>
              </a:spcBef>
              <a:buSzPct val="100000"/>
            </a:pPr>
            <a:r>
              <a:rPr lang="en" sz="1600"/>
              <a:t>t</a:t>
            </a:r>
            <a:r>
              <a:rPr lang="en" sz="1600"/>
              <a:t>apbg1 (left) encodes the color within the minor palette for each pixel</a:t>
            </a:r>
          </a:p>
          <a:p>
            <a:pPr indent="-330200" lvl="0" marL="457200" rtl="0">
              <a:spcBef>
                <a:spcPts val="0"/>
              </a:spcBef>
              <a:buSzPct val="100000"/>
            </a:pPr>
            <a:r>
              <a:rPr lang="en" sz="1600"/>
              <a:t>These are two-bit encodings per pixel</a:t>
            </a:r>
          </a:p>
          <a:p>
            <a:pPr indent="-330200" lvl="0" marL="457200" rtl="0">
              <a:spcBef>
                <a:spcPts val="0"/>
              </a:spcBef>
              <a:buSzPct val="100000"/>
            </a:pPr>
            <a:r>
              <a:rPr lang="en" sz="1600"/>
              <a:t>Each tile is 64 pixels</a:t>
            </a:r>
          </a:p>
          <a:p>
            <a:pPr indent="-330200" lvl="0" marL="457200" rtl="0">
              <a:spcBef>
                <a:spcPts val="0"/>
              </a:spcBef>
              <a:buSzPct val="100000"/>
            </a:pPr>
            <a:r>
              <a:rPr lang="en" sz="1600"/>
              <a:t>Each tile offset is 0x10</a:t>
            </a:r>
          </a:p>
        </p:txBody>
      </p:sp>
      <p:pic>
        <p:nvPicPr>
          <p:cNvPr descr="tapfg.png" id="111" name="Shape 111"/>
          <p:cNvPicPr preferRelativeResize="0"/>
          <p:nvPr/>
        </p:nvPicPr>
        <p:blipFill rotWithShape="1">
          <a:blip r:embed="rId3">
            <a:alphaModFix/>
          </a:blip>
          <a:srcRect b="0" l="0" r="34232" t="0"/>
          <a:stretch/>
        </p:blipFill>
        <p:spPr>
          <a:xfrm>
            <a:off x="4705150" y="342525"/>
            <a:ext cx="2035798" cy="1955427"/>
          </a:xfrm>
          <a:prstGeom prst="rect">
            <a:avLst/>
          </a:prstGeom>
          <a:noFill/>
          <a:ln>
            <a:noFill/>
          </a:ln>
        </p:spPr>
      </p:pic>
      <p:pic>
        <p:nvPicPr>
          <p:cNvPr descr="tapbg.png" id="112" name="Shape 112"/>
          <p:cNvPicPr preferRelativeResize="0"/>
          <p:nvPr/>
        </p:nvPicPr>
        <p:blipFill rotWithShape="1">
          <a:blip r:embed="rId4">
            <a:alphaModFix/>
          </a:blip>
          <a:srcRect b="0" l="0" r="42049" t="0"/>
          <a:stretch/>
        </p:blipFill>
        <p:spPr>
          <a:xfrm>
            <a:off x="6796425" y="342525"/>
            <a:ext cx="2035798" cy="1946699"/>
          </a:xfrm>
          <a:prstGeom prst="rect">
            <a:avLst/>
          </a:prstGeom>
          <a:noFill/>
          <a:ln>
            <a:noFill/>
          </a:ln>
        </p:spPr>
      </p:pic>
      <p:pic>
        <p:nvPicPr>
          <p:cNvPr descr="Tapper palette.png" id="113" name="Shape 113"/>
          <p:cNvPicPr preferRelativeResize="0"/>
          <p:nvPr/>
        </p:nvPicPr>
        <p:blipFill rotWithShape="1">
          <a:blip r:embed="rId5">
            <a:alphaModFix/>
          </a:blip>
          <a:srcRect b="19633" l="13065" r="9851" t="0"/>
          <a:stretch/>
        </p:blipFill>
        <p:spPr>
          <a:xfrm>
            <a:off x="4705200" y="2336175"/>
            <a:ext cx="4127098" cy="24203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 name="Shape 117"/>
        <p:cNvGrpSpPr/>
        <p:nvPr/>
      </p:nvGrpSpPr>
      <p:grpSpPr>
        <a:xfrm>
          <a:off x="0" y="0"/>
          <a:ext cx="0" cy="0"/>
          <a:chOff x="0" y="0"/>
          <a:chExt cx="0" cy="0"/>
        </a:xfrm>
      </p:grpSpPr>
      <p:sp>
        <p:nvSpPr>
          <p:cNvPr id="118" name="Shape 118"/>
          <p:cNvSpPr txBox="1"/>
          <p:nvPr>
            <p:ph type="title"/>
          </p:nvPr>
        </p:nvSpPr>
        <p:spPr>
          <a:xfrm>
            <a:off x="490250" y="526350"/>
            <a:ext cx="6015000" cy="4090800"/>
          </a:xfrm>
          <a:prstGeom prst="rect">
            <a:avLst/>
          </a:prstGeom>
        </p:spPr>
        <p:txBody>
          <a:bodyPr anchorCtr="0" anchor="ctr" bIns="91425" lIns="91425" rIns="91425" tIns="91425">
            <a:noAutofit/>
          </a:bodyPr>
          <a:lstStyle/>
          <a:p>
            <a:pPr lvl="0">
              <a:spcBef>
                <a:spcPts val="0"/>
              </a:spcBef>
              <a:buNone/>
            </a:pPr>
            <a:r>
              <a:rPr lang="en"/>
              <a:t>Rearranging Tiles On the Background</a:t>
            </a:r>
          </a:p>
        </p:txBody>
      </p:sp>
    </p:spTree>
  </p:cSld>
  <p:clrMapOvr>
    <a:masterClrMapping/>
  </p:clrMapOvr>
</p:sld>
</file>

<file path=ppt/theme/theme1.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